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8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56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4" r:id="rId19"/>
    <p:sldId id="275" r:id="rId20"/>
    <p:sldId id="271" r:id="rId21"/>
    <p:sldId id="276" r:id="rId22"/>
    <p:sldId id="277" r:id="rId23"/>
    <p:sldId id="295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6" r:id="rId33"/>
    <p:sldId id="297" r:id="rId34"/>
    <p:sldId id="298" r:id="rId35"/>
    <p:sldId id="299" r:id="rId36"/>
    <p:sldId id="300" r:id="rId37"/>
    <p:sldId id="310" r:id="rId38"/>
    <p:sldId id="311" r:id="rId39"/>
    <p:sldId id="301" r:id="rId40"/>
    <p:sldId id="302" r:id="rId41"/>
    <p:sldId id="304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05" r:id="rId54"/>
    <p:sldId id="306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516" y="96"/>
      </p:cViewPr>
      <p:guideLst/>
    </p:cSldViewPr>
  </p:slideViewPr>
  <p:outlineViewPr>
    <p:cViewPr>
      <p:scale>
        <a:sx n="33" d="100"/>
        <a:sy n="33" d="100"/>
      </p:scale>
      <p:origin x="0" y="-64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010A7BD-D4EB-47A8-B4FB-6BC38FEFC0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50E96D-008A-43CE-9201-3D09B26416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0E2E0-6D07-4F2B-9D34-3110A51B48D5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A259A4-3310-4FB2-AEAB-2363E11608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447EF7-5630-4561-804E-1F671CA351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57976-3A32-4AD7-B3BB-FEE6151C93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307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AAA3-F131-4B3F-99E8-967D7AE6E277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066B3-C4BC-4D0C-AEA0-6EB3329BB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7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84CF4-37A2-47D5-8870-CC33DB4C9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0AD58-38DD-40A0-839C-375023069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0BAF-D278-4BA6-878D-E8195E186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0427-11E9-4F0D-9580-DB7C700E536D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75C3B-BAD2-4330-BCFB-CFBEEFDF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FA8688-843D-4720-960D-5F0A0191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367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5C511-5610-4098-817C-5AE8CB49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C9A7C-303D-4864-820C-0F3D85183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E27A4-5818-4384-AF79-8B1154FD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F72D-C783-421B-AA3E-4E99F2856925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EFA22-2391-4A7E-AF1D-962326681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4017D-8A05-4045-8F78-7A4B3FC7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3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BF9175-9E44-4698-82E7-71E102DBB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6CB896-04A6-4B51-B619-702EBB678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09B7C-527F-4105-88F7-5996DA03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335D-7042-46CD-8079-2A857AB9B802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ADC772-A5B7-44BC-8C38-318F5797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C5F07B-8E3F-43D8-94B6-33940C45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46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B82B-D940-4243-B29A-E0EC34BD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670C0D-691B-467F-9270-99D0D1C0B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380FB-6B68-48F8-8090-640342F9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D8E0-3319-4642-8C26-4101CDA6B86B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123AAB-7100-4AFC-BBCB-C239AD6A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6E89C-EDF6-492E-AB05-49042F8D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78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06568-1925-4E82-A0CB-154B142D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FA1F7-C99C-4AFA-B509-D0A7DA84C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05E74-6B7E-4143-86F1-B7CF5740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23248-E36F-402A-9849-9B2201EA2614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DC84AD-BBDB-4D92-9AEA-D23893B71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1800B-7E18-4AEC-8A23-F0927BF4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2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F31D9-E80E-4F72-8274-3B94C9AF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89EE0-683F-4177-9444-2A6169A9B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8FBD7F-50F6-41E2-903F-8832EEACC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9E628E-9F7D-41F4-BCA3-6602FF02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ECDA8-9B8D-45D7-9656-B4F269EC7D6B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F72581-8706-4F6D-95FC-74CB6624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19E706-DB0C-4846-90A9-22EEBBB6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7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08090-E009-4514-B595-BA3ADA513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EA0A53-FFE7-430D-81FE-F59154E42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EF258-B14A-4022-B580-365A35B62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E0AE15-B4AF-4AF3-8B0A-1AAAE2761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B03EEC-2D60-475B-BAB0-F38794B6A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D3BDB9-CFC1-435B-9561-165D6011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12B5-A914-4F4F-9592-6315B80EACB5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900AA6-6394-4FBF-9667-B33E9891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028780-63CF-445C-B216-22828558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40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99E14-2708-46AA-B21E-DA5B4F41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72769-010C-401D-93BA-4F7BA401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563D-18C0-43C8-AECD-967178E3427D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9B020-215D-4351-A0AE-13771BC4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33758E-260F-4444-A847-0EFC7768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84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69A1C0-3FBA-45DF-94A5-A03DD6672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9977-E000-482B-880B-7C292E4D62AD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FA9CC9-E8E9-4FD1-BBA0-381564904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CE81E-7736-4185-B4C5-E3A0887A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89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573D9-157D-43EA-A25F-3DCD1563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18093-91A5-41FA-9566-120F4262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761385-581B-4A3C-969A-58DA7A30E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613AC6-FB85-4D59-B2F0-5198B7DC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AC61-5F02-44D3-8573-2B4DAD3C9E73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E60D77-AD75-4531-9375-A61BC1B3E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B61FC2-4016-450F-B9DC-A5922777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3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5AB4E-3791-43B6-808B-A658F07C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B6CB8E-7599-4272-87BF-67320273C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BB0CCA-1821-4FF6-814E-AAF96942E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7B63B-B57D-432E-8BCF-939BDF210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4CA7-E856-4658-9289-F7325E996174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3C3AA-3A7F-40D8-95DC-27131EB8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EBE846-8E86-4709-9474-5A81AC34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8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C4AA04-D6DF-49DA-871C-0244FC28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B9FE4-214B-40F3-81E1-5AA1D9090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B0B52A-8DB5-4B5C-87DD-B05B04FCD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C0C01-BD3A-4D1A-BF33-2753E5D4DE7D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165C7E-95AC-4922-B8EF-63D814993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B4058-F82F-4BB8-B3B4-8636051D2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155E2-B710-48BE-A2E7-D467DAE3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8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huuki4.github.io/deep%20learning/2016/05/20/Gradient-Descent-Algorithm-Overview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shuuki4.github.io/deep%20learning/2016/05/20/Gradient-Descent-Algorithm-Overview.html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lunit.io/2018/08/03/batch-size-in-deep-learning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docs.net/89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30.png"/><Relationship Id="rId4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torchvision/index.html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9D1038-3B04-4720-8B0A-689E4259EE4D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1. Tensor</a:t>
            </a:r>
            <a:endParaRPr lang="ko-KR" altLang="en-US" sz="2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F57AE6-33AE-40D1-8FFA-0E4EA741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091"/>
            <a:ext cx="12192000" cy="4045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EF5C61-5199-4040-9E76-8812CC8BC4AC}"/>
              </a:ext>
            </a:extLst>
          </p:cNvPr>
          <p:cNvSpPr txBox="1"/>
          <p:nvPr/>
        </p:nvSpPr>
        <p:spPr>
          <a:xfrm>
            <a:off x="0" y="54519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Vector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BD97F-7337-4E66-B553-C60A41C422B4}"/>
              </a:ext>
            </a:extLst>
          </p:cNvPr>
          <p:cNvSpPr txBox="1"/>
          <p:nvPr/>
        </p:nvSpPr>
        <p:spPr>
          <a:xfrm>
            <a:off x="914400" y="54519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Matrix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FF93F0-6D5B-4CA2-A62A-9D96EAED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16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659856-4CFC-47C3-97B4-66936B6D1DBF}"/>
              </a:ext>
            </a:extLst>
          </p:cNvPr>
          <p:cNvSpPr txBox="1"/>
          <p:nvPr/>
        </p:nvSpPr>
        <p:spPr>
          <a:xfrm>
            <a:off x="256591" y="331237"/>
            <a:ext cx="101377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/>
              <a:t>optimizer.zero_grad()</a:t>
            </a:r>
          </a:p>
          <a:p>
            <a:pPr marL="342900" indent="-342900">
              <a:buAutoNum type="arabicPeriod"/>
            </a:pPr>
            <a:r>
              <a:rPr lang="en-US" altLang="ko-KR"/>
              <a:t>cost.backward()</a:t>
            </a:r>
          </a:p>
          <a:p>
            <a:pPr marL="342900" indent="-342900">
              <a:buAutoNum type="arabicPeriod"/>
            </a:pPr>
            <a:r>
              <a:rPr lang="en-US" altLang="ko-KR"/>
              <a:t>optimizer.step()</a:t>
            </a:r>
          </a:p>
          <a:p>
            <a:r>
              <a:rPr lang="en-US" altLang="ko-KR"/>
              <a:t> </a:t>
            </a:r>
            <a:r>
              <a:rPr lang="ko-KR" altLang="en-US"/>
              <a:t>이 무엇인지</a:t>
            </a:r>
            <a:r>
              <a:rPr lang="en-US" altLang="ko-KR"/>
              <a:t>?</a:t>
            </a:r>
          </a:p>
          <a:p>
            <a:pPr marL="342900" indent="-342900">
              <a:buAutoNum type="arabicPeriod" startAt="4"/>
            </a:pPr>
            <a:r>
              <a:rPr lang="en-US" altLang="ko-KR"/>
              <a:t>optimizer</a:t>
            </a:r>
            <a:r>
              <a:rPr lang="ko-KR" altLang="en-US"/>
              <a:t>에는 </a:t>
            </a:r>
            <a:r>
              <a:rPr lang="en-US" altLang="ko-KR"/>
              <a:t>SGD</a:t>
            </a:r>
            <a:r>
              <a:rPr lang="ko-KR" altLang="en-US"/>
              <a:t>뿐만 아니라 다양한 종류의 </a:t>
            </a:r>
            <a:r>
              <a:rPr lang="en-US" altLang="ko-KR"/>
              <a:t>optimizer</a:t>
            </a:r>
            <a:r>
              <a:rPr lang="ko-KR" altLang="en-US"/>
              <a:t>가 있음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en-US" altLang="ko-KR">
                <a:hlinkClick r:id="rId2"/>
              </a:rPr>
              <a:t>http://shuuki4.github.io/deep%20learning/2016/05/20/Gradient-Descent-Algorithm-Overview.html</a:t>
            </a:r>
            <a:r>
              <a:rPr lang="en-US" altLang="ko-KR"/>
              <a:t>) </a:t>
            </a:r>
            <a:r>
              <a:rPr lang="ko-KR" altLang="en-US"/>
              <a:t>참고</a:t>
            </a:r>
            <a:endParaRPr lang="en-US" altLang="ko-KR"/>
          </a:p>
          <a:p>
            <a:pPr marL="342900" indent="-342900">
              <a:buAutoNum type="arabicPeriod" startAt="4"/>
            </a:pPr>
            <a:endParaRPr lang="en-US" altLang="ko-KR"/>
          </a:p>
          <a:p>
            <a:pPr marL="342900" indent="-342900">
              <a:buAutoNum type="arabicPeriod" startAt="4"/>
            </a:pPr>
            <a:endParaRPr lang="en-US" altLang="ko-KR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8F5DF7-8F90-4C8C-92BF-1FB8B29E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A204D-5953-405F-8D03-2D4B73808AF6}"/>
              </a:ext>
            </a:extLst>
          </p:cNvPr>
          <p:cNvSpPr txBox="1"/>
          <p:nvPr/>
        </p:nvSpPr>
        <p:spPr>
          <a:xfrm>
            <a:off x="268447" y="964733"/>
            <a:ext cx="275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- Hypothesis (</a:t>
            </a:r>
            <a:r>
              <a:rPr lang="ko-KR" altLang="en-US" sz="2400"/>
              <a:t>가설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7EF80-2FD4-4839-9552-8EA0731E57D2}"/>
              </a:ext>
            </a:extLst>
          </p:cNvPr>
          <p:cNvSpPr txBox="1"/>
          <p:nvPr/>
        </p:nvSpPr>
        <p:spPr>
          <a:xfrm>
            <a:off x="553674" y="1426398"/>
            <a:ext cx="761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: Machine Learning</a:t>
            </a:r>
            <a:r>
              <a:rPr lang="ko-KR" altLang="en-US"/>
              <a:t>에서 식을 세운 후</a:t>
            </a:r>
            <a:r>
              <a:rPr lang="en-US" altLang="ko-KR"/>
              <a:t>, </a:t>
            </a:r>
            <a:r>
              <a:rPr lang="ko-KR" altLang="en-US"/>
              <a:t>틀리면 계속 수정해 나가는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B195A-6E70-4784-9872-14AA56C50A53}"/>
              </a:ext>
            </a:extLst>
          </p:cNvPr>
          <p:cNvSpPr txBox="1"/>
          <p:nvPr/>
        </p:nvSpPr>
        <p:spPr>
          <a:xfrm>
            <a:off x="268447" y="1955066"/>
            <a:ext cx="3020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- Linear Regression</a:t>
            </a:r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56A60-88C8-43F3-9357-9FA368153FF6}"/>
              </a:ext>
            </a:extLst>
          </p:cNvPr>
          <p:cNvSpPr txBox="1"/>
          <p:nvPr/>
        </p:nvSpPr>
        <p:spPr>
          <a:xfrm>
            <a:off x="553674" y="2509064"/>
            <a:ext cx="1006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: Training</a:t>
            </a:r>
            <a:r>
              <a:rPr lang="ko-KR" altLang="en-US"/>
              <a:t> </a:t>
            </a:r>
            <a:r>
              <a:rPr lang="en-US" altLang="ko-KR"/>
              <a:t>data</a:t>
            </a:r>
            <a:r>
              <a:rPr lang="ko-KR" altLang="en-US"/>
              <a:t>와 가장 잘 맞는 하나의 직선을 찾는 것 </a:t>
            </a:r>
            <a:r>
              <a:rPr lang="en-US" altLang="ko-KR"/>
              <a:t>(W</a:t>
            </a:r>
            <a:r>
              <a:rPr lang="ko-KR" altLang="en-US"/>
              <a:t>와 </a:t>
            </a:r>
            <a:r>
              <a:rPr lang="en-US" altLang="ko-KR"/>
              <a:t>b</a:t>
            </a:r>
            <a:r>
              <a:rPr lang="ko-KR" altLang="en-US"/>
              <a:t>를 찾는 것</a:t>
            </a:r>
            <a:r>
              <a:rPr lang="en-US" altLang="ko-KR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BF70F9-AE60-4C6B-954D-BFA7FE910618}"/>
                  </a:ext>
                </a:extLst>
              </p:cNvPr>
              <p:cNvSpPr txBox="1"/>
              <p:nvPr/>
            </p:nvSpPr>
            <p:spPr>
              <a:xfrm>
                <a:off x="5026403" y="3010577"/>
                <a:ext cx="2139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BF70F9-AE60-4C6B-954D-BFA7FE91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03" y="3010577"/>
                <a:ext cx="213919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2FAC222-6737-4BD9-A3C0-541DEB0D3434}"/>
              </a:ext>
            </a:extLst>
          </p:cNvPr>
          <p:cNvSpPr txBox="1"/>
          <p:nvPr/>
        </p:nvSpPr>
        <p:spPr>
          <a:xfrm>
            <a:off x="268447" y="3379909"/>
            <a:ext cx="3783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- Cost Function</a:t>
            </a:r>
            <a:endParaRPr lang="ko-KR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A98F5-6DC4-45B5-89F9-FF37F45451BF}"/>
              </a:ext>
            </a:extLst>
          </p:cNvPr>
          <p:cNvSpPr txBox="1"/>
          <p:nvPr/>
        </p:nvSpPr>
        <p:spPr>
          <a:xfrm>
            <a:off x="553673" y="3841574"/>
            <a:ext cx="959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: model</a:t>
            </a:r>
            <a:r>
              <a:rPr lang="ko-KR" altLang="en-US"/>
              <a:t>이 예측한 값과 실제 값과의 차이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cost</a:t>
            </a:r>
            <a:r>
              <a:rPr lang="ko-KR" altLang="en-US"/>
              <a:t>가 최소가 되는 </a:t>
            </a:r>
            <a:r>
              <a:rPr lang="en-US" altLang="ko-KR"/>
              <a:t>W</a:t>
            </a:r>
            <a:r>
              <a:rPr lang="ko-KR" altLang="en-US"/>
              <a:t>와 </a:t>
            </a:r>
            <a:r>
              <a:rPr lang="en-US" altLang="ko-KR"/>
              <a:t>b</a:t>
            </a:r>
            <a:r>
              <a:rPr lang="ko-KR" altLang="en-US"/>
              <a:t>를 구해야한다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C8280-A1F2-4E8D-ABFE-938EBE564BE6}"/>
              </a:ext>
            </a:extLst>
          </p:cNvPr>
          <p:cNvSpPr txBox="1"/>
          <p:nvPr/>
        </p:nvSpPr>
        <p:spPr>
          <a:xfrm>
            <a:off x="553673" y="4805110"/>
            <a:ext cx="433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ex)</a:t>
            </a:r>
            <a:r>
              <a:rPr lang="ko-KR" altLang="en-US"/>
              <a:t> </a:t>
            </a:r>
            <a:r>
              <a:rPr lang="en-US" altLang="ko-KR"/>
              <a:t>Mean</a:t>
            </a:r>
            <a:r>
              <a:rPr lang="ko-KR" altLang="en-US"/>
              <a:t> </a:t>
            </a:r>
            <a:r>
              <a:rPr lang="en-US" altLang="ko-KR"/>
              <a:t>Square</a:t>
            </a:r>
            <a:r>
              <a:rPr lang="ko-KR" altLang="en-US"/>
              <a:t> </a:t>
            </a:r>
            <a:r>
              <a:rPr lang="en-US" altLang="ko-KR"/>
              <a:t>Error(MSE)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3957E0-AF45-4649-8278-AB9810D0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56" y="5231242"/>
            <a:ext cx="2610214" cy="5048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2AC676-59E5-4431-8BF5-4410953E3A97}"/>
              </a:ext>
            </a:extLst>
          </p:cNvPr>
          <p:cNvSpPr txBox="1"/>
          <p:nvPr/>
        </p:nvSpPr>
        <p:spPr>
          <a:xfrm>
            <a:off x="4620934" y="4768849"/>
            <a:ext cx="310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ex) Binary Cross Entropy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721C90-D9C2-4F1F-AF35-B21D6427F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907" y="5174084"/>
            <a:ext cx="4572638" cy="5620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802CBA-76AC-4924-9B00-7E11F4A27F3D}"/>
              </a:ext>
            </a:extLst>
          </p:cNvPr>
          <p:cNvSpPr txBox="1"/>
          <p:nvPr/>
        </p:nvSpPr>
        <p:spPr>
          <a:xfrm>
            <a:off x="553673" y="4178278"/>
            <a:ext cx="575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: </a:t>
            </a:r>
            <a:r>
              <a:rPr lang="ko-KR" altLang="en-US"/>
              <a:t>문제에 따라 적절한 </a:t>
            </a:r>
            <a:r>
              <a:rPr lang="en-US" altLang="ko-KR"/>
              <a:t>Cost</a:t>
            </a:r>
            <a:r>
              <a:rPr lang="ko-KR" altLang="en-US"/>
              <a:t>와 </a:t>
            </a:r>
            <a:r>
              <a:rPr lang="en-US" altLang="ko-KR"/>
              <a:t>Optimzier</a:t>
            </a:r>
            <a:r>
              <a:rPr lang="ko-KR" altLang="en-US"/>
              <a:t>를 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F8025A-4B33-46D5-A524-71AAAC43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8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B90FA-6203-4828-9826-C6690837502B}"/>
              </a:ext>
            </a:extLst>
          </p:cNvPr>
          <p:cNvSpPr txBox="1"/>
          <p:nvPr/>
        </p:nvSpPr>
        <p:spPr>
          <a:xfrm>
            <a:off x="201335" y="922789"/>
            <a:ext cx="5629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- W</a:t>
            </a:r>
            <a:r>
              <a:rPr lang="ko-KR" altLang="en-US" sz="2400"/>
              <a:t>와 </a:t>
            </a:r>
            <a:r>
              <a:rPr lang="en-US" altLang="ko-KR" sz="2400"/>
              <a:t>b</a:t>
            </a:r>
            <a:r>
              <a:rPr lang="ko-KR" altLang="en-US" sz="2400"/>
              <a:t>를 찾는 방법</a:t>
            </a:r>
            <a:r>
              <a:rPr lang="en-US" altLang="ko-KR" sz="2400"/>
              <a:t>?</a:t>
            </a:r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934F2-4514-40F2-B3D3-15EEF2140755}"/>
              </a:ext>
            </a:extLst>
          </p:cNvPr>
          <p:cNvSpPr txBox="1"/>
          <p:nvPr/>
        </p:nvSpPr>
        <p:spPr>
          <a:xfrm>
            <a:off x="479429" y="1384454"/>
            <a:ext cx="64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ym typeface="Wingdings" panose="05000000000000000000" pitchFamily="2" charset="2"/>
              </a:rPr>
              <a:t> Optimizer </a:t>
            </a:r>
            <a:r>
              <a:rPr lang="ko-KR" altLang="en-US">
                <a:sym typeface="Wingdings" panose="05000000000000000000" pitchFamily="2" charset="2"/>
              </a:rPr>
              <a:t>알고리즘 </a:t>
            </a:r>
            <a:r>
              <a:rPr lang="en-US" altLang="ko-KR">
                <a:sym typeface="Wingdings" panose="05000000000000000000" pitchFamily="2" charset="2"/>
              </a:rPr>
              <a:t>(e.g. Stochastic Gradient Descent)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AF6311-34A7-4EC8-BD3B-61428773B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0" y="2357288"/>
            <a:ext cx="3038899" cy="2143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4F087B-B27B-4E4E-A590-8981ADAC12E1}"/>
                  </a:ext>
                </a:extLst>
              </p:cNvPr>
              <p:cNvSpPr txBox="1"/>
              <p:nvPr/>
            </p:nvSpPr>
            <p:spPr>
              <a:xfrm>
                <a:off x="545283" y="1982762"/>
                <a:ext cx="3598877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ko-KR" altLang="en-US"/>
                  <a:t> 때 </a:t>
                </a:r>
                <a:r>
                  <a:rPr lang="en-US" altLang="ko-KR"/>
                  <a:t>cost(W)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4F087B-B27B-4E4E-A590-8981ADAC1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83" y="1982762"/>
                <a:ext cx="3598877" cy="374526"/>
              </a:xfrm>
              <a:prstGeom prst="rect">
                <a:avLst/>
              </a:prstGeom>
              <a:blipFill>
                <a:blip r:embed="rId3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18A6B4B-4305-4B56-9882-D73B8CE886B4}"/>
              </a:ext>
            </a:extLst>
          </p:cNvPr>
          <p:cNvSpPr txBox="1"/>
          <p:nvPr/>
        </p:nvSpPr>
        <p:spPr>
          <a:xfrm>
            <a:off x="3445079" y="3429000"/>
            <a:ext cx="265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ym typeface="Wingdings" panose="05000000000000000000" pitchFamily="2" charset="2"/>
              </a:rPr>
              <a:t>	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cost</a:t>
            </a:r>
            <a:r>
              <a:rPr lang="ko-KR" altLang="en-US">
                <a:sym typeface="Wingdings" panose="05000000000000000000" pitchFamily="2" charset="2"/>
              </a:rPr>
              <a:t>의 최솟값 찾기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CFF742-B580-4754-9CCD-9381E628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53" y="2357288"/>
            <a:ext cx="2848373" cy="2629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01E202-5986-44B0-9CB9-3758E7AF6090}"/>
                  </a:ext>
                </a:extLst>
              </p:cNvPr>
              <p:cNvSpPr txBox="1"/>
              <p:nvPr/>
            </p:nvSpPr>
            <p:spPr>
              <a:xfrm>
                <a:off x="3783435" y="4075331"/>
                <a:ext cx="1585519" cy="498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altLang="ko-KR"/>
                  <a:t>= 0</a:t>
                </a:r>
                <a:endParaRPr lang="ko-KR" alt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01E202-5986-44B0-9CB9-3758E7AF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435" y="4075331"/>
                <a:ext cx="1585519" cy="498085"/>
              </a:xfrm>
              <a:prstGeom prst="rect">
                <a:avLst/>
              </a:prstGeom>
              <a:blipFill>
                <a:blip r:embed="rId5"/>
                <a:stretch>
                  <a:fillRect l="-3462" b="-6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A6E209-C20E-47A9-B327-F1AA625CDBDE}"/>
                  </a:ext>
                </a:extLst>
              </p:cNvPr>
              <p:cNvSpPr txBox="1"/>
              <p:nvPr/>
            </p:nvSpPr>
            <p:spPr>
              <a:xfrm>
                <a:off x="2344721" y="5285229"/>
                <a:ext cx="4555222" cy="619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A6E209-C20E-47A9-B327-F1AA625CD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721" y="5285229"/>
                <a:ext cx="4555222" cy="619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0A415-B4DA-473E-9DE9-703AC61FE9D7}"/>
                  </a:ext>
                </a:extLst>
              </p:cNvPr>
              <p:cNvSpPr txBox="1"/>
              <p:nvPr/>
            </p:nvSpPr>
            <p:spPr>
              <a:xfrm>
                <a:off x="5989740" y="5406838"/>
                <a:ext cx="2848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0A415-B4DA-473E-9DE9-703AC61FE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740" y="5406838"/>
                <a:ext cx="2848372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B6C126E-59B6-40F0-8284-5BD0278033BE}"/>
              </a:ext>
            </a:extLst>
          </p:cNvPr>
          <p:cNvSpPr txBox="1"/>
          <p:nvPr/>
        </p:nvSpPr>
        <p:spPr>
          <a:xfrm>
            <a:off x="6713568" y="861985"/>
            <a:ext cx="547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Optimizer </a:t>
            </a:r>
            <a:r>
              <a:rPr lang="ko-KR" altLang="en-US"/>
              <a:t>관련된 링크</a:t>
            </a:r>
            <a:r>
              <a:rPr lang="en-US" altLang="ko-KR"/>
              <a:t> </a:t>
            </a:r>
            <a:r>
              <a:rPr lang="en-US" altLang="ko-KR">
                <a:hlinkClick r:id="rId8"/>
              </a:rPr>
              <a:t>http://shuuki4.github.io/deep%20learning/2016/05/20/Gradient-Descent-Algorithm-Overview.html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B774EE-2C90-4A48-9BB0-99DFDB51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91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79C64D-C04C-401C-B80F-2B857569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7" y="1687042"/>
            <a:ext cx="5229955" cy="465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C1957-030A-4F93-A8EF-FBD8A144E7E7}"/>
              </a:ext>
            </a:extLst>
          </p:cNvPr>
          <p:cNvSpPr txBox="1"/>
          <p:nvPr/>
        </p:nvSpPr>
        <p:spPr>
          <a:xfrm>
            <a:off x="679507" y="969220"/>
            <a:ext cx="388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1. Full code (Low level)</a:t>
            </a:r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E5523-A6A3-4C3E-A326-870F441471FD}"/>
              </a:ext>
            </a:extLst>
          </p:cNvPr>
          <p:cNvSpPr txBox="1"/>
          <p:nvPr/>
        </p:nvSpPr>
        <p:spPr>
          <a:xfrm>
            <a:off x="3800213" y="1904301"/>
            <a:ext cx="245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/>
              <a:t>training</a:t>
            </a:r>
            <a:r>
              <a:rPr lang="ko-KR" altLang="en-US"/>
              <a:t> </a:t>
            </a:r>
            <a:r>
              <a:rPr lang="en-US" altLang="ko-KR"/>
              <a:t>data</a:t>
            </a:r>
            <a:r>
              <a:rPr lang="ko-KR" altLang="en-US"/>
              <a:t>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42C29-A766-4165-97FA-C1C8538915F2}"/>
              </a:ext>
            </a:extLst>
          </p:cNvPr>
          <p:cNvSpPr txBox="1"/>
          <p:nvPr/>
        </p:nvSpPr>
        <p:spPr>
          <a:xfrm>
            <a:off x="3800213" y="2379624"/>
            <a:ext cx="258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ym typeface="Wingdings" panose="05000000000000000000" pitchFamily="2" charset="2"/>
              </a:rPr>
              <a:t> Model </a:t>
            </a:r>
            <a:r>
              <a:rPr lang="ko-KR" altLang="en-US">
                <a:sym typeface="Wingdings" panose="05000000000000000000" pitchFamily="2" charset="2"/>
              </a:rPr>
              <a:t>초기화 </a:t>
            </a:r>
            <a:r>
              <a:rPr lang="en-US" altLang="ko-KR">
                <a:sym typeface="Wingdings" panose="05000000000000000000" pitchFamily="2" charset="2"/>
              </a:rPr>
              <a:t>(W, b)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EC8E9-CCFB-424D-A742-51B2537843CA}"/>
              </a:ext>
            </a:extLst>
          </p:cNvPr>
          <p:cNvSpPr txBox="1"/>
          <p:nvPr/>
        </p:nvSpPr>
        <p:spPr>
          <a:xfrm>
            <a:off x="3800213" y="2750201"/>
            <a:ext cx="587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ym typeface="Wingdings" panose="05000000000000000000" pitchFamily="2" charset="2"/>
              </a:rPr>
              <a:t> SGD (Stochastic Gradient Descent) Optimizer </a:t>
            </a:r>
            <a:r>
              <a:rPr lang="ko-KR" altLang="en-US">
                <a:sym typeface="Wingdings" panose="05000000000000000000" pitchFamily="2" charset="2"/>
              </a:rPr>
              <a:t>사용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C583E-34DD-4EB9-BEF3-3DC91D920F49}"/>
              </a:ext>
            </a:extLst>
          </p:cNvPr>
          <p:cNvSpPr txBox="1"/>
          <p:nvPr/>
        </p:nvSpPr>
        <p:spPr>
          <a:xfrm>
            <a:off x="3800213" y="3128994"/>
            <a:ext cx="555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/>
              <a:t>epoch </a:t>
            </a:r>
            <a:r>
              <a:rPr lang="ko-KR" altLang="en-US"/>
              <a:t>수만큼 </a:t>
            </a:r>
            <a:r>
              <a:rPr lang="en-US" altLang="ko-KR"/>
              <a:t>training </a:t>
            </a:r>
            <a:r>
              <a:rPr lang="ko-KR" altLang="en-US"/>
              <a:t>반복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DFC29-214A-4BD7-9947-F2CCBD80A2B6}"/>
              </a:ext>
            </a:extLst>
          </p:cNvPr>
          <p:cNvSpPr txBox="1"/>
          <p:nvPr/>
        </p:nvSpPr>
        <p:spPr>
          <a:xfrm>
            <a:off x="3795796" y="3664439"/>
            <a:ext cx="429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ym typeface="Wingdings" panose="05000000000000000000" pitchFamily="2" charset="2"/>
              </a:rPr>
              <a:t> Hypothesis </a:t>
            </a:r>
            <a:r>
              <a:rPr lang="ko-KR" altLang="en-US">
                <a:sym typeface="Wingdings" panose="05000000000000000000" pitchFamily="2" charset="2"/>
              </a:rPr>
              <a:t>계산 </a:t>
            </a:r>
            <a:r>
              <a:rPr lang="en-US" altLang="ko-KR">
                <a:sym typeface="Wingdings" panose="05000000000000000000" pitchFamily="2" charset="2"/>
              </a:rPr>
              <a:t>(Linear Regression)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5B992-6EAC-4A83-AB66-390263578E1F}"/>
              </a:ext>
            </a:extLst>
          </p:cNvPr>
          <p:cNvSpPr txBox="1"/>
          <p:nvPr/>
        </p:nvSpPr>
        <p:spPr>
          <a:xfrm>
            <a:off x="3795796" y="4197595"/>
            <a:ext cx="359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ym typeface="Wingdings" panose="05000000000000000000" pitchFamily="2" charset="2"/>
              </a:rPr>
              <a:t> Cost </a:t>
            </a:r>
            <a:r>
              <a:rPr lang="ko-KR" altLang="en-US">
                <a:sym typeface="Wingdings" panose="05000000000000000000" pitchFamily="2" charset="2"/>
              </a:rPr>
              <a:t>계산 </a:t>
            </a:r>
            <a:r>
              <a:rPr lang="en-US" altLang="ko-KR">
                <a:sym typeface="Wingdings" panose="05000000000000000000" pitchFamily="2" charset="2"/>
              </a:rPr>
              <a:t>(MSE)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0AE54-E090-4912-92FD-1861CFCF7A39}"/>
              </a:ext>
            </a:extLst>
          </p:cNvPr>
          <p:cNvSpPr txBox="1"/>
          <p:nvPr/>
        </p:nvSpPr>
        <p:spPr>
          <a:xfrm>
            <a:off x="3795796" y="4671010"/>
            <a:ext cx="791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ym typeface="Wingdings" panose="05000000000000000000" pitchFamily="2" charset="2"/>
              </a:rPr>
              <a:t> Gradient</a:t>
            </a:r>
            <a:r>
              <a:rPr lang="ko-KR" altLang="en-US" sz="1400">
                <a:sym typeface="Wingdings" panose="05000000000000000000" pitchFamily="2" charset="2"/>
              </a:rPr>
              <a:t>를 초기화하지 않으면 </a:t>
            </a:r>
            <a:r>
              <a:rPr lang="en-US" altLang="ko-KR" sz="1400">
                <a:sym typeface="Wingdings" panose="05000000000000000000" pitchFamily="2" charset="2"/>
              </a:rPr>
              <a:t>PyTorch</a:t>
            </a:r>
            <a:r>
              <a:rPr lang="ko-KR" altLang="en-US" sz="1400">
                <a:sym typeface="Wingdings" panose="05000000000000000000" pitchFamily="2" charset="2"/>
              </a:rPr>
              <a:t>는 </a:t>
            </a:r>
            <a:r>
              <a:rPr lang="en-US" altLang="ko-KR" sz="1400">
                <a:sym typeface="Wingdings" panose="05000000000000000000" pitchFamily="2" charset="2"/>
              </a:rPr>
              <a:t>Gradient </a:t>
            </a:r>
            <a:r>
              <a:rPr lang="ko-KR" altLang="en-US" sz="1400">
                <a:sym typeface="Wingdings" panose="05000000000000000000" pitchFamily="2" charset="2"/>
              </a:rPr>
              <a:t>값을 누적시켜버림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33090-BF17-4507-A37E-5DD55073AB2C}"/>
              </a:ext>
            </a:extLst>
          </p:cNvPr>
          <p:cNvSpPr txBox="1"/>
          <p:nvPr/>
        </p:nvSpPr>
        <p:spPr>
          <a:xfrm>
            <a:off x="3795796" y="4889132"/>
            <a:ext cx="3447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ym typeface="Wingdings" panose="05000000000000000000" pitchFamily="2" charset="2"/>
              </a:rPr>
              <a:t> BackPropagation</a:t>
            </a: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502AF-EF06-49C0-952E-36E16CAC2D8C}"/>
              </a:ext>
            </a:extLst>
          </p:cNvPr>
          <p:cNvSpPr txBox="1"/>
          <p:nvPr/>
        </p:nvSpPr>
        <p:spPr>
          <a:xfrm>
            <a:off x="3795796" y="5096930"/>
            <a:ext cx="238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ym typeface="Wingdings" panose="05000000000000000000" pitchFamily="2" charset="2"/>
              </a:rPr>
              <a:t> model </a:t>
            </a:r>
            <a:r>
              <a:rPr lang="ko-KR" altLang="en-US" sz="1400">
                <a:sym typeface="Wingdings" panose="05000000000000000000" pitchFamily="2" charset="2"/>
              </a:rPr>
              <a:t>업데이트</a:t>
            </a:r>
            <a:endParaRPr lang="ko-KR" altLang="en-US" sz="14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DFF50-04AB-4059-BE5F-C2BC7337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4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F7E414-C409-4030-9997-4C54C74F1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80" y="2332139"/>
            <a:ext cx="5029902" cy="4525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7D2E7-AFD6-4377-BC03-4B62117D9B44}"/>
              </a:ext>
            </a:extLst>
          </p:cNvPr>
          <p:cNvSpPr txBox="1"/>
          <p:nvPr/>
        </p:nvSpPr>
        <p:spPr>
          <a:xfrm>
            <a:off x="320180" y="771037"/>
            <a:ext cx="432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2. Full code(nn.Module </a:t>
            </a:r>
            <a:r>
              <a:rPr lang="ko-KR" altLang="en-US" sz="2400"/>
              <a:t>이용</a:t>
            </a:r>
            <a:r>
              <a:rPr lang="en-US" altLang="ko-KR" sz="2400"/>
              <a:t>)</a:t>
            </a:r>
            <a:endParaRPr lang="ko-KR" altLang="en-US" sz="2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AFEBF7-A0D1-45BB-918C-6773DD07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0" y="1232702"/>
            <a:ext cx="3000794" cy="10994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BAA3FB-F160-4055-B52E-D3EA5DD52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51" y="2017770"/>
            <a:ext cx="2200582" cy="314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D3D9D8-7113-4B3E-A963-48958BC7AAC8}"/>
              </a:ext>
            </a:extLst>
          </p:cNvPr>
          <p:cNvSpPr txBox="1"/>
          <p:nvPr/>
        </p:nvSpPr>
        <p:spPr>
          <a:xfrm>
            <a:off x="5869496" y="2994898"/>
            <a:ext cx="5556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model</a:t>
            </a:r>
            <a:r>
              <a:rPr lang="ko-KR" altLang="en-US"/>
              <a:t>에 </a:t>
            </a:r>
            <a:r>
              <a:rPr lang="en-US" altLang="ko-KR"/>
              <a:t>W</a:t>
            </a:r>
            <a:r>
              <a:rPr lang="ko-KR" altLang="en-US"/>
              <a:t>와 </a:t>
            </a:r>
            <a:r>
              <a:rPr lang="en-US" altLang="ko-KR"/>
              <a:t>b</a:t>
            </a:r>
            <a:r>
              <a:rPr lang="ko-KR" altLang="en-US"/>
              <a:t>를 저장</a:t>
            </a:r>
            <a:r>
              <a:rPr lang="en-US" altLang="ko-KR"/>
              <a:t>. </a:t>
            </a:r>
          </a:p>
          <a:p>
            <a:pPr algn="l"/>
            <a:endParaRPr lang="en-US" altLang="ko-KR"/>
          </a:p>
          <a:p>
            <a:pPr algn="l"/>
            <a:r>
              <a:rPr lang="en-US" altLang="ko-KR"/>
              <a:t>model.parameters()</a:t>
            </a:r>
            <a:r>
              <a:rPr lang="ko-KR" altLang="en-US"/>
              <a:t>를 통해 불러올 수 있음</a:t>
            </a:r>
            <a:endParaRPr lang="en-US" altLang="ko-KR"/>
          </a:p>
          <a:p>
            <a:pPr algn="l"/>
            <a:endParaRPr lang="en-US" altLang="ko-KR"/>
          </a:p>
          <a:p>
            <a:pPr algn="l"/>
            <a:r>
              <a:rPr lang="en-US" altLang="ko-KR"/>
              <a:t>print(list(model.parameters()))</a:t>
            </a:r>
            <a:r>
              <a:rPr lang="ko-KR" altLang="en-US"/>
              <a:t>를 실행하면 출력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17B9B-CFAB-4DE9-AB86-E37788E95E62}"/>
              </a:ext>
            </a:extLst>
          </p:cNvPr>
          <p:cNvSpPr txBox="1"/>
          <p:nvPr/>
        </p:nvSpPr>
        <p:spPr>
          <a:xfrm>
            <a:off x="3097036" y="1643920"/>
            <a:ext cx="2355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>
                <a:sym typeface="Wingdings" panose="05000000000000000000" pitchFamily="2" charset="2"/>
              </a:rPr>
              <a:t> Input_dim, Output_dim </a:t>
            </a:r>
            <a:r>
              <a:rPr lang="ko-KR" altLang="en-US" sz="1200">
                <a:sym typeface="Wingdings" panose="05000000000000000000" pitchFamily="2" charset="2"/>
              </a:rPr>
              <a:t>설정</a:t>
            </a:r>
            <a:endParaRPr lang="ko-KR" altLang="en-US" sz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B82DBC-9B79-4844-B1F0-BB97F919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61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6FC25-C560-411E-AB95-6C536884B74A}"/>
              </a:ext>
            </a:extLst>
          </p:cNvPr>
          <p:cNvSpPr txBox="1"/>
          <p:nvPr/>
        </p:nvSpPr>
        <p:spPr>
          <a:xfrm>
            <a:off x="268448" y="981511"/>
            <a:ext cx="621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/>
              <a:t>참고</a:t>
            </a:r>
            <a:r>
              <a:rPr lang="en-US" altLang="ko-KR" sz="2400"/>
              <a:t>) optimizer.zero_grad()</a:t>
            </a:r>
            <a:r>
              <a:rPr lang="ko-KR" altLang="en-US" sz="2400"/>
              <a:t>를 하지 않으면</a:t>
            </a:r>
            <a:r>
              <a:rPr lang="en-US" altLang="ko-KR" sz="2400"/>
              <a:t>?</a:t>
            </a:r>
            <a:endParaRPr lang="ko-KR" altLang="en-US" sz="2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79243F-7A85-410D-B8B8-1CBE1D881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630" y="856412"/>
            <a:ext cx="3429479" cy="60015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277DFA-2B3A-4AE8-ACB3-81765BDF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12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52BBC-1E16-490D-B4E6-EA0F7BA3BE67}"/>
              </a:ext>
            </a:extLst>
          </p:cNvPr>
          <p:cNvSpPr txBox="1"/>
          <p:nvPr/>
        </p:nvSpPr>
        <p:spPr>
          <a:xfrm>
            <a:off x="293614" y="939567"/>
            <a:ext cx="499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- Multivariable Linear Regression</a:t>
            </a:r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EF81E0-618A-403D-8958-DD4BEE9B2F58}"/>
                  </a:ext>
                </a:extLst>
              </p:cNvPr>
              <p:cNvSpPr txBox="1"/>
              <p:nvPr/>
            </p:nvSpPr>
            <p:spPr>
              <a:xfrm>
                <a:off x="574946" y="1401232"/>
                <a:ext cx="3472434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EF81E0-618A-403D-8958-DD4BEE9B2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46" y="1401232"/>
                <a:ext cx="3472434" cy="639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B2D19F5C-0B23-404A-8B51-314F07C36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4" y="1752682"/>
            <a:ext cx="4505954" cy="11050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6BBB18-0FDF-4F1F-853A-B0FB8C493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14" y="2857736"/>
            <a:ext cx="4791744" cy="40105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25E455-1837-4CCF-9169-76E09BD56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432" y="1036547"/>
            <a:ext cx="3829584" cy="12479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BE4860-7DC8-442B-B386-AA8CBA939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432" y="2284496"/>
            <a:ext cx="4810796" cy="40105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20AAA4-059C-4998-98FF-F63835FB4E13}"/>
              </a:ext>
            </a:extLst>
          </p:cNvPr>
          <p:cNvSpPr txBox="1"/>
          <p:nvPr/>
        </p:nvSpPr>
        <p:spPr>
          <a:xfrm>
            <a:off x="4047380" y="3039460"/>
            <a:ext cx="2395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>
                <a:sym typeface="Wingdings" panose="05000000000000000000" pitchFamily="2" charset="2"/>
              </a:rPr>
              <a:t>	</a:t>
            </a:r>
          </a:p>
          <a:p>
            <a:pPr algn="l"/>
            <a:r>
              <a:rPr lang="en-US" altLang="ko-KR" b="1">
                <a:sym typeface="Wingdings" panose="05000000000000000000" pitchFamily="2" charset="2"/>
              </a:rPr>
              <a:t>nn.Module </a:t>
            </a:r>
            <a:r>
              <a:rPr lang="ko-KR" altLang="en-US" b="1">
                <a:sym typeface="Wingdings" panose="05000000000000000000" pitchFamily="2" charset="2"/>
              </a:rPr>
              <a:t>이용하여 </a:t>
            </a:r>
            <a:r>
              <a:rPr lang="en-US" altLang="ko-KR" b="1">
                <a:sym typeface="Wingdings" panose="05000000000000000000" pitchFamily="2" charset="2"/>
              </a:rPr>
              <a:t>model </a:t>
            </a:r>
            <a:r>
              <a:rPr lang="ko-KR" altLang="en-US" b="1">
                <a:sym typeface="Wingdings" panose="05000000000000000000" pitchFamily="2" charset="2"/>
              </a:rPr>
              <a:t>구현</a:t>
            </a:r>
            <a:endParaRPr lang="ko-KR" altLang="en-US" b="1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9FD14B2-5C69-4024-9CE8-DFB6120E1F35}"/>
              </a:ext>
            </a:extLst>
          </p:cNvPr>
          <p:cNvSpPr/>
          <p:nvPr/>
        </p:nvSpPr>
        <p:spPr>
          <a:xfrm>
            <a:off x="3305262" y="3137483"/>
            <a:ext cx="92457" cy="192946"/>
          </a:xfrm>
          <a:custGeom>
            <a:avLst/>
            <a:gdLst>
              <a:gd name="connsiteX0" fmla="*/ 0 w 92457"/>
              <a:gd name="connsiteY0" fmla="*/ 0 h 192946"/>
              <a:gd name="connsiteX1" fmla="*/ 92279 w 92457"/>
              <a:gd name="connsiteY1" fmla="*/ 100667 h 192946"/>
              <a:gd name="connsiteX2" fmla="*/ 25167 w 92457"/>
              <a:gd name="connsiteY2" fmla="*/ 192946 h 192946"/>
              <a:gd name="connsiteX3" fmla="*/ 25167 w 92457"/>
              <a:gd name="connsiteY3" fmla="*/ 192946 h 19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57" h="192946">
                <a:moveTo>
                  <a:pt x="0" y="0"/>
                </a:moveTo>
                <a:cubicBezTo>
                  <a:pt x="44042" y="34255"/>
                  <a:pt x="88085" y="68510"/>
                  <a:pt x="92279" y="100667"/>
                </a:cubicBezTo>
                <a:cubicBezTo>
                  <a:pt x="96473" y="132824"/>
                  <a:pt x="25167" y="192946"/>
                  <a:pt x="25167" y="192946"/>
                </a:cubicBezTo>
                <a:lnTo>
                  <a:pt x="25167" y="19294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6D8FF1EF-942F-4AF1-AD15-703A30570442}"/>
              </a:ext>
            </a:extLst>
          </p:cNvPr>
          <p:cNvSpPr/>
          <p:nvPr/>
        </p:nvSpPr>
        <p:spPr>
          <a:xfrm>
            <a:off x="167639" y="3120705"/>
            <a:ext cx="92420" cy="234891"/>
          </a:xfrm>
          <a:custGeom>
            <a:avLst/>
            <a:gdLst>
              <a:gd name="connsiteX0" fmla="*/ 92420 w 92420"/>
              <a:gd name="connsiteY0" fmla="*/ 0 h 234891"/>
              <a:gd name="connsiteX1" fmla="*/ 141 w 92420"/>
              <a:gd name="connsiteY1" fmla="*/ 92278 h 234891"/>
              <a:gd name="connsiteX2" fmla="*/ 75642 w 92420"/>
              <a:gd name="connsiteY2" fmla="*/ 234891 h 23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20" h="234891">
                <a:moveTo>
                  <a:pt x="92420" y="0"/>
                </a:moveTo>
                <a:cubicBezTo>
                  <a:pt x="47678" y="26565"/>
                  <a:pt x="2937" y="53130"/>
                  <a:pt x="141" y="92278"/>
                </a:cubicBezTo>
                <a:cubicBezTo>
                  <a:pt x="-2655" y="131426"/>
                  <a:pt x="36493" y="183158"/>
                  <a:pt x="75642" y="2348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BC6A60-6533-454C-82A0-C9A9D3DA9A45}"/>
              </a:ext>
            </a:extLst>
          </p:cNvPr>
          <p:cNvSpPr txBox="1"/>
          <p:nvPr/>
        </p:nvSpPr>
        <p:spPr>
          <a:xfrm>
            <a:off x="3925476" y="4887573"/>
            <a:ext cx="305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ym typeface="Wingdings" panose="05000000000000000000" pitchFamily="2" charset="2"/>
              </a:rPr>
              <a:t> PyTorch</a:t>
            </a:r>
            <a:r>
              <a:rPr lang="ko-KR" altLang="en-US">
                <a:sym typeface="Wingdings" panose="05000000000000000000" pitchFamily="2" charset="2"/>
              </a:rPr>
              <a:t>에서 제공하는 </a:t>
            </a:r>
            <a:r>
              <a:rPr lang="en-US" altLang="ko-KR">
                <a:sym typeface="Wingdings" panose="05000000000000000000" pitchFamily="2" charset="2"/>
              </a:rPr>
              <a:t>mse_loss </a:t>
            </a:r>
            <a:r>
              <a:rPr lang="ko-KR" altLang="en-US">
                <a:sym typeface="Wingdings" panose="05000000000000000000" pitchFamily="2" charset="2"/>
              </a:rPr>
              <a:t>함수 이용</a:t>
            </a:r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95C68938-AB7B-429B-890A-6DC022E9F55D}"/>
              </a:ext>
            </a:extLst>
          </p:cNvPr>
          <p:cNvSpPr/>
          <p:nvPr/>
        </p:nvSpPr>
        <p:spPr>
          <a:xfrm>
            <a:off x="3784002" y="5017792"/>
            <a:ext cx="92457" cy="192946"/>
          </a:xfrm>
          <a:custGeom>
            <a:avLst/>
            <a:gdLst>
              <a:gd name="connsiteX0" fmla="*/ 0 w 92457"/>
              <a:gd name="connsiteY0" fmla="*/ 0 h 192946"/>
              <a:gd name="connsiteX1" fmla="*/ 92279 w 92457"/>
              <a:gd name="connsiteY1" fmla="*/ 100667 h 192946"/>
              <a:gd name="connsiteX2" fmla="*/ 25167 w 92457"/>
              <a:gd name="connsiteY2" fmla="*/ 192946 h 192946"/>
              <a:gd name="connsiteX3" fmla="*/ 25167 w 92457"/>
              <a:gd name="connsiteY3" fmla="*/ 192946 h 19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57" h="192946">
                <a:moveTo>
                  <a:pt x="0" y="0"/>
                </a:moveTo>
                <a:cubicBezTo>
                  <a:pt x="44042" y="34255"/>
                  <a:pt x="88085" y="68510"/>
                  <a:pt x="92279" y="100667"/>
                </a:cubicBezTo>
                <a:cubicBezTo>
                  <a:pt x="96473" y="132824"/>
                  <a:pt x="25167" y="192946"/>
                  <a:pt x="25167" y="192946"/>
                </a:cubicBezTo>
                <a:lnTo>
                  <a:pt x="25167" y="19294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43720616-695C-4E7C-AF8E-5563E74779F6}"/>
              </a:ext>
            </a:extLst>
          </p:cNvPr>
          <p:cNvSpPr/>
          <p:nvPr/>
        </p:nvSpPr>
        <p:spPr>
          <a:xfrm>
            <a:off x="482526" y="4975847"/>
            <a:ext cx="92420" cy="234891"/>
          </a:xfrm>
          <a:custGeom>
            <a:avLst/>
            <a:gdLst>
              <a:gd name="connsiteX0" fmla="*/ 92420 w 92420"/>
              <a:gd name="connsiteY0" fmla="*/ 0 h 234891"/>
              <a:gd name="connsiteX1" fmla="*/ 141 w 92420"/>
              <a:gd name="connsiteY1" fmla="*/ 92278 h 234891"/>
              <a:gd name="connsiteX2" fmla="*/ 75642 w 92420"/>
              <a:gd name="connsiteY2" fmla="*/ 234891 h 23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20" h="234891">
                <a:moveTo>
                  <a:pt x="92420" y="0"/>
                </a:moveTo>
                <a:cubicBezTo>
                  <a:pt x="47678" y="26565"/>
                  <a:pt x="2937" y="53130"/>
                  <a:pt x="141" y="92278"/>
                </a:cubicBezTo>
                <a:cubicBezTo>
                  <a:pt x="-2655" y="131426"/>
                  <a:pt x="36493" y="183158"/>
                  <a:pt x="75642" y="2348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C18ED5-041B-4326-A62A-5A8B7FBC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4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AE3AB-A26B-40A2-BDE6-AC17878474E0}"/>
              </a:ext>
            </a:extLst>
          </p:cNvPr>
          <p:cNvSpPr txBox="1"/>
          <p:nvPr/>
        </p:nvSpPr>
        <p:spPr>
          <a:xfrm>
            <a:off x="274100" y="936036"/>
            <a:ext cx="1960098" cy="4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- Mini Batch</a:t>
            </a:r>
            <a:endParaRPr lang="ko-KR" altLang="en-US" sz="2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18B56A-99B6-4AD2-A2CD-62B7370A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4" y="1877160"/>
            <a:ext cx="3715268" cy="1962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FFCD9-6CC2-46D5-9E78-0BCBF99D8EC7}"/>
              </a:ext>
            </a:extLst>
          </p:cNvPr>
          <p:cNvSpPr txBox="1"/>
          <p:nvPr/>
        </p:nvSpPr>
        <p:spPr>
          <a:xfrm>
            <a:off x="666942" y="1355799"/>
            <a:ext cx="724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600"/>
              <a:t>데이터 샘플은 보통 매우 크기때문에 더 작은 단위로 나누어서 학습</a:t>
            </a:r>
            <a:endParaRPr lang="en-US" altLang="ko-KR" sz="1600"/>
          </a:p>
          <a:p>
            <a:pPr marL="285750" indent="-285750" algn="l">
              <a:buFontTx/>
              <a:buChar char="-"/>
            </a:pPr>
            <a:r>
              <a:rPr lang="ko-KR" altLang="en-US" sz="1600"/>
              <a:t>미니 배치의 크기를 </a:t>
            </a:r>
            <a:r>
              <a:rPr lang="en-US" altLang="ko-KR" sz="1600"/>
              <a:t>batch size </a:t>
            </a:r>
            <a:r>
              <a:rPr lang="ko-KR" altLang="en-US" sz="1600"/>
              <a:t>라고 한다</a:t>
            </a:r>
            <a:r>
              <a:rPr lang="en-US" altLang="ko-KR" sz="1600"/>
              <a:t>. </a:t>
            </a:r>
            <a:r>
              <a:rPr lang="ko-KR" altLang="en-US" sz="1600"/>
              <a:t>보통 </a:t>
            </a:r>
            <a:r>
              <a:rPr lang="en-US" altLang="ko-KR" sz="1600"/>
              <a:t>2</a:t>
            </a:r>
            <a:r>
              <a:rPr lang="ko-KR" altLang="en-US" sz="1600"/>
              <a:t>의 제곱수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0B6AFF-A107-4BD8-81D2-D356FA5C590B}"/>
              </a:ext>
            </a:extLst>
          </p:cNvPr>
          <p:cNvSpPr txBox="1"/>
          <p:nvPr/>
        </p:nvSpPr>
        <p:spPr>
          <a:xfrm>
            <a:off x="351088" y="3919874"/>
            <a:ext cx="1472650" cy="46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- Epoch</a:t>
            </a:r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49302-A0DF-4A21-9FD2-75175A6D9FF3}"/>
              </a:ext>
            </a:extLst>
          </p:cNvPr>
          <p:cNvSpPr txBox="1"/>
          <p:nvPr/>
        </p:nvSpPr>
        <p:spPr>
          <a:xfrm>
            <a:off x="666941" y="4462943"/>
            <a:ext cx="11144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: </a:t>
            </a:r>
            <a:r>
              <a:rPr lang="ko-KR" altLang="en-US" sz="1600"/>
              <a:t>전체 훈련 데이터가 학습에 한 번 사용된 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D8EA9-5345-4689-86EB-9C42C8DF9D24}"/>
              </a:ext>
            </a:extLst>
          </p:cNvPr>
          <p:cNvSpPr txBox="1"/>
          <p:nvPr/>
        </p:nvSpPr>
        <p:spPr>
          <a:xfrm>
            <a:off x="351088" y="4880959"/>
            <a:ext cx="1619915" cy="46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- Iteration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4D4C21-9DD1-4927-AF3C-0EE4133F142C}"/>
              </a:ext>
            </a:extLst>
          </p:cNvPr>
          <p:cNvSpPr txBox="1"/>
          <p:nvPr/>
        </p:nvSpPr>
        <p:spPr>
          <a:xfrm>
            <a:off x="666941" y="5299803"/>
            <a:ext cx="584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: </a:t>
            </a:r>
            <a:r>
              <a:rPr lang="ko-KR" altLang="en-US" sz="1600"/>
              <a:t>한 번의 </a:t>
            </a:r>
            <a:r>
              <a:rPr lang="en-US" altLang="ko-KR" sz="1600"/>
              <a:t>epoch </a:t>
            </a:r>
            <a:r>
              <a:rPr lang="ko-KR" altLang="en-US" sz="1600"/>
              <a:t>안에서 이루어지는 </a:t>
            </a:r>
            <a:r>
              <a:rPr lang="en-US" altLang="ko-KR" sz="1600"/>
              <a:t>W</a:t>
            </a:r>
            <a:r>
              <a:rPr lang="ko-KR" altLang="en-US" sz="1600"/>
              <a:t>와 </a:t>
            </a:r>
            <a:r>
              <a:rPr lang="en-US" altLang="ko-KR" sz="1600"/>
              <a:t>b</a:t>
            </a:r>
            <a:r>
              <a:rPr lang="ko-KR" altLang="en-US" sz="1600"/>
              <a:t>의 업데이트 횟수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B0017-D376-4978-9F4B-F2395DBAEF92}"/>
              </a:ext>
            </a:extLst>
          </p:cNvPr>
          <p:cNvSpPr txBox="1"/>
          <p:nvPr/>
        </p:nvSpPr>
        <p:spPr>
          <a:xfrm>
            <a:off x="666941" y="5690453"/>
            <a:ext cx="1988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ex)</a:t>
            </a:r>
          </a:p>
          <a:p>
            <a:pPr algn="l"/>
            <a:r>
              <a:rPr lang="ko-KR" altLang="en-US" sz="1600"/>
              <a:t>전체 데이터 </a:t>
            </a:r>
            <a:r>
              <a:rPr lang="en-US" altLang="ko-KR" sz="1600"/>
              <a:t>: 2,000</a:t>
            </a:r>
          </a:p>
          <a:p>
            <a:pPr algn="l"/>
            <a:r>
              <a:rPr lang="en-US" altLang="ko-KR" sz="1600"/>
              <a:t>batch size : 200</a:t>
            </a:r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37FAB-5891-4E99-A048-E50FEE1EC52D}"/>
              </a:ext>
            </a:extLst>
          </p:cNvPr>
          <p:cNvSpPr txBox="1"/>
          <p:nvPr/>
        </p:nvSpPr>
        <p:spPr>
          <a:xfrm>
            <a:off x="2655132" y="6023399"/>
            <a:ext cx="2013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 Iteration = 10</a:t>
            </a:r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F55DF0-3F07-415B-AC1D-23DF36E7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29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4CEA6-8CD8-42F3-BB0F-9DB7BCEE0B28}"/>
              </a:ext>
            </a:extLst>
          </p:cNvPr>
          <p:cNvSpPr txBox="1"/>
          <p:nvPr/>
        </p:nvSpPr>
        <p:spPr>
          <a:xfrm>
            <a:off x="251669" y="922789"/>
            <a:ext cx="484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- Gradient Descent</a:t>
            </a:r>
            <a:r>
              <a:rPr lang="ko-KR" altLang="en-US" sz="2400"/>
              <a:t>의 종류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3A19C2-9504-468E-8867-D5B325110BCF}"/>
              </a:ext>
            </a:extLst>
          </p:cNvPr>
          <p:cNvSpPr txBox="1"/>
          <p:nvPr/>
        </p:nvSpPr>
        <p:spPr>
          <a:xfrm>
            <a:off x="402672" y="1384454"/>
            <a:ext cx="400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1. (Batch) Gradient Descent</a:t>
            </a:r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BDE5F-1CFE-4A30-8A55-45B58FBDA114}"/>
              </a:ext>
            </a:extLst>
          </p:cNvPr>
          <p:cNvSpPr txBox="1"/>
          <p:nvPr/>
        </p:nvSpPr>
        <p:spPr>
          <a:xfrm>
            <a:off x="755008" y="1723008"/>
            <a:ext cx="6613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: </a:t>
            </a:r>
            <a:r>
              <a:rPr lang="ko-KR" altLang="en-US" sz="1600"/>
              <a:t>모든 학습 데이터에 대한 </a:t>
            </a:r>
            <a:r>
              <a:rPr lang="en-US" altLang="ko-KR" sz="1600"/>
              <a:t>Loss</a:t>
            </a:r>
            <a:r>
              <a:rPr lang="ko-KR" altLang="en-US" sz="1600"/>
              <a:t>의 평균을 구해서 </a:t>
            </a:r>
            <a:r>
              <a:rPr lang="en-US" altLang="ko-KR" sz="1600"/>
              <a:t>weight</a:t>
            </a:r>
            <a:r>
              <a:rPr lang="ko-KR" altLang="en-US" sz="1600"/>
              <a:t>를 업데이트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18344-9025-4922-A9A0-439848C9EA5A}"/>
              </a:ext>
            </a:extLst>
          </p:cNvPr>
          <p:cNvSpPr txBox="1"/>
          <p:nvPr/>
        </p:nvSpPr>
        <p:spPr>
          <a:xfrm>
            <a:off x="385894" y="2061562"/>
            <a:ext cx="404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2. Stochastic Gradient Descent</a:t>
            </a:r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DE66B-2B44-459B-B14E-FDF140058848}"/>
              </a:ext>
            </a:extLst>
          </p:cNvPr>
          <p:cNvSpPr txBox="1"/>
          <p:nvPr/>
        </p:nvSpPr>
        <p:spPr>
          <a:xfrm>
            <a:off x="755008" y="2394398"/>
            <a:ext cx="640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: </a:t>
            </a:r>
            <a:r>
              <a:rPr lang="ko-KR" altLang="en-US" sz="1600"/>
              <a:t>데이터를 하나씩 쓰면서 </a:t>
            </a:r>
            <a:r>
              <a:rPr lang="en-US" altLang="ko-KR" sz="1600"/>
              <a:t>Loss</a:t>
            </a:r>
            <a:r>
              <a:rPr lang="ko-KR" altLang="en-US" sz="1600"/>
              <a:t>를 구하고 </a:t>
            </a:r>
            <a:r>
              <a:rPr lang="en-US" altLang="ko-KR" sz="1600"/>
              <a:t>weight</a:t>
            </a:r>
            <a:r>
              <a:rPr lang="ko-KR" altLang="en-US" sz="1600"/>
              <a:t>를 조금씩 업데이트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98B84-D243-4D3B-803A-BCF8EE7F9A75}"/>
              </a:ext>
            </a:extLst>
          </p:cNvPr>
          <p:cNvSpPr txBox="1"/>
          <p:nvPr/>
        </p:nvSpPr>
        <p:spPr>
          <a:xfrm>
            <a:off x="402672" y="2727234"/>
            <a:ext cx="404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3. Minibatch Gradient Descent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40F15-F5DF-43F4-A05B-319300DF37BB}"/>
              </a:ext>
            </a:extLst>
          </p:cNvPr>
          <p:cNvSpPr txBox="1"/>
          <p:nvPr/>
        </p:nvSpPr>
        <p:spPr>
          <a:xfrm>
            <a:off x="755008" y="3090446"/>
            <a:ext cx="7147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: </a:t>
            </a:r>
            <a:r>
              <a:rPr lang="ko-KR" altLang="en-US" sz="1600"/>
              <a:t>데이터를 </a:t>
            </a:r>
            <a:r>
              <a:rPr lang="en-US" altLang="ko-KR" sz="1600"/>
              <a:t>mini-batch</a:t>
            </a:r>
            <a:r>
              <a:rPr lang="ko-KR" altLang="en-US" sz="1600"/>
              <a:t>만큼 사용하여 </a:t>
            </a:r>
            <a:r>
              <a:rPr lang="en-US" altLang="ko-KR" sz="1600"/>
              <a:t>Loss </a:t>
            </a:r>
            <a:r>
              <a:rPr lang="ko-KR" altLang="en-US" sz="1600"/>
              <a:t>평균을 구해서 </a:t>
            </a:r>
            <a:r>
              <a:rPr lang="en-US" altLang="ko-KR" sz="1600"/>
              <a:t>weight</a:t>
            </a:r>
            <a:r>
              <a:rPr lang="ko-KR" altLang="en-US" sz="1600"/>
              <a:t>를 업데이트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00BD2-7173-40CC-A6F0-B4D18A29B079}"/>
              </a:ext>
            </a:extLst>
          </p:cNvPr>
          <p:cNvSpPr txBox="1"/>
          <p:nvPr/>
        </p:nvSpPr>
        <p:spPr>
          <a:xfrm>
            <a:off x="4973271" y="984344"/>
            <a:ext cx="585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hlinkClick r:id="rId2"/>
              </a:rPr>
              <a:t>https://blog.lunit.io/2018/08/03/batch-size-in-deep-learning/</a:t>
            </a:r>
            <a:endParaRPr lang="ko-KR" altLang="en-US" sz="160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F890616-E23B-455A-A453-1E000452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0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E6A19-70A9-4609-B959-84A4ED54077E}"/>
              </a:ext>
            </a:extLst>
          </p:cNvPr>
          <p:cNvSpPr txBox="1"/>
          <p:nvPr/>
        </p:nvSpPr>
        <p:spPr>
          <a:xfrm>
            <a:off x="282489" y="821777"/>
            <a:ext cx="1960098" cy="46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/>
              <a:t>- Data Load</a:t>
            </a:r>
            <a:endParaRPr lang="ko-KR" altLang="en-US" sz="24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9536C0-F08B-4A06-81E2-18BF8F8D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0" y="2594602"/>
            <a:ext cx="2095792" cy="609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5BE833-EAD8-4CF2-8E16-82084543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50" y="3295627"/>
            <a:ext cx="3724795" cy="390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553EB2-4308-44B7-A319-A8FBC3C5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50" y="3775779"/>
            <a:ext cx="4410691" cy="1200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1C0435-2E5F-46B2-8D77-1CE4B8240301}"/>
              </a:ext>
            </a:extLst>
          </p:cNvPr>
          <p:cNvSpPr txBox="1"/>
          <p:nvPr/>
        </p:nvSpPr>
        <p:spPr>
          <a:xfrm>
            <a:off x="4736753" y="4087425"/>
            <a:ext cx="2718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ko-KR" altLang="en-US" sz="1600">
                <a:sym typeface="Wingdings" panose="05000000000000000000" pitchFamily="2" charset="2"/>
              </a:rPr>
              <a:t>텐서를 입력으로 받는다</a:t>
            </a:r>
            <a:r>
              <a:rPr lang="en-US" altLang="ko-KR" sz="1600">
                <a:sym typeface="Wingdings" panose="05000000000000000000" pitchFamily="2" charset="2"/>
              </a:rPr>
              <a:t>.</a:t>
            </a:r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3F670-0A83-4ED0-8A3F-F48A0AA6BE72}"/>
              </a:ext>
            </a:extLst>
          </p:cNvPr>
          <p:cNvSpPr txBox="1"/>
          <p:nvPr/>
        </p:nvSpPr>
        <p:spPr>
          <a:xfrm>
            <a:off x="3112647" y="5003056"/>
            <a:ext cx="5461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ko-KR" altLang="en-US" sz="1600">
                <a:sym typeface="Wingdings" panose="05000000000000000000" pitchFamily="2" charset="2"/>
              </a:rPr>
              <a:t>텐서 형태로 데이터를 정의해서 </a:t>
            </a:r>
            <a:r>
              <a:rPr lang="en-US" altLang="ko-KR" sz="1600">
                <a:sym typeface="Wingdings" panose="05000000000000000000" pitchFamily="2" charset="2"/>
              </a:rPr>
              <a:t>dataset</a:t>
            </a:r>
            <a:r>
              <a:rPr lang="ko-KR" altLang="en-US" sz="1600">
                <a:sym typeface="Wingdings" panose="05000000000000000000" pitchFamily="2" charset="2"/>
              </a:rPr>
              <a:t>으로 정의한다</a:t>
            </a:r>
            <a:r>
              <a:rPr lang="en-US" altLang="ko-KR" sz="1600">
                <a:sym typeface="Wingdings" panose="05000000000000000000" pitchFamily="2" charset="2"/>
              </a:rPr>
              <a:t>.</a:t>
            </a:r>
            <a:endParaRPr lang="ko-KR" altLang="en-US" sz="16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436574-B0FF-4212-91E8-7A014DF0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50" y="5029964"/>
            <a:ext cx="2600688" cy="247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3697F7-30D1-4D05-80F5-97FFE85B6C64}"/>
              </a:ext>
            </a:extLst>
          </p:cNvPr>
          <p:cNvSpPr txBox="1"/>
          <p:nvPr/>
        </p:nvSpPr>
        <p:spPr>
          <a:xfrm>
            <a:off x="212450" y="1374128"/>
            <a:ext cx="8109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1) Dataset </a:t>
            </a:r>
            <a:r>
              <a:rPr lang="ko-KR" altLang="en-US" sz="2000"/>
              <a:t>정의 </a:t>
            </a:r>
            <a:r>
              <a:rPr lang="en-US" altLang="ko-KR" sz="2000"/>
              <a:t>[</a:t>
            </a:r>
            <a:r>
              <a:rPr lang="ko-KR" altLang="en-US" sz="2000"/>
              <a:t> </a:t>
            </a:r>
            <a:r>
              <a:rPr lang="en-US" altLang="ko-KR" sz="2000">
                <a:solidFill>
                  <a:srgbClr val="FF0000"/>
                </a:solidFill>
              </a:rPr>
              <a:t>(.csv </a:t>
            </a:r>
            <a:r>
              <a:rPr lang="ko-KR" altLang="en-US" sz="2000">
                <a:solidFill>
                  <a:srgbClr val="FF0000"/>
                </a:solidFill>
              </a:rPr>
              <a:t>파일</a:t>
            </a:r>
            <a:r>
              <a:rPr lang="en-US" altLang="ko-KR" sz="2000">
                <a:solidFill>
                  <a:srgbClr val="FF0000"/>
                </a:solidFill>
              </a:rPr>
              <a:t>), TensorDataset, Custom Dataset </a:t>
            </a:r>
            <a:r>
              <a:rPr lang="en-US" altLang="ko-KR" sz="2000"/>
              <a:t>]</a:t>
            </a:r>
            <a:endParaRPr lang="ko-KR" alt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97366B-61AE-4FD8-B917-5199D30DD439}"/>
              </a:ext>
            </a:extLst>
          </p:cNvPr>
          <p:cNvSpPr txBox="1"/>
          <p:nvPr/>
        </p:nvSpPr>
        <p:spPr>
          <a:xfrm>
            <a:off x="778790" y="2124245"/>
            <a:ext cx="6316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/>
              <a:t>: Data</a:t>
            </a:r>
            <a:r>
              <a:rPr lang="ko-KR" altLang="en-US" sz="1400"/>
              <a:t>를 커스텀하지 않고 텐서를 입력받아 </a:t>
            </a:r>
            <a:r>
              <a:rPr lang="en-US" altLang="ko-KR" sz="1400"/>
              <a:t>Dataset</a:t>
            </a:r>
            <a:r>
              <a:rPr lang="ko-KR" altLang="en-US" sz="1400"/>
              <a:t>의 형태로 변환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809537-131D-4BB3-8606-4786A8C8099F}"/>
              </a:ext>
            </a:extLst>
          </p:cNvPr>
          <p:cNvSpPr txBox="1"/>
          <p:nvPr/>
        </p:nvSpPr>
        <p:spPr>
          <a:xfrm>
            <a:off x="464898" y="1754913"/>
            <a:ext cx="209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</a:rPr>
              <a:t>- TensorDataset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FFE98-D4C5-41EB-83B3-A3450C47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9D1038-3B04-4720-8B0A-689E4259EE4D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1. Tensor</a:t>
            </a:r>
            <a:endParaRPr lang="ko-KR" altLang="en-US" sz="28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DD621E-F9D4-4B4D-B59E-064E3D9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932" y="1828576"/>
            <a:ext cx="3477110" cy="3200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03907F-5265-4D1D-81B2-478709DA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576" y="1828576"/>
            <a:ext cx="3477110" cy="332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5BEE04-923C-4DE8-95AD-3F58A48EB543}"/>
              </a:ext>
            </a:extLst>
          </p:cNvPr>
          <p:cNvSpPr txBox="1"/>
          <p:nvPr/>
        </p:nvSpPr>
        <p:spPr>
          <a:xfrm>
            <a:off x="1166376" y="295313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batch size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6012D-916A-4BE7-A8D6-6B0FA4B13C20}"/>
              </a:ext>
            </a:extLst>
          </p:cNvPr>
          <p:cNvSpPr txBox="1"/>
          <p:nvPr/>
        </p:nvSpPr>
        <p:spPr>
          <a:xfrm>
            <a:off x="2904931" y="50294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dim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3DDC4-593E-4B0F-991D-13951ACD7FBB}"/>
              </a:ext>
            </a:extLst>
          </p:cNvPr>
          <p:cNvSpPr txBox="1"/>
          <p:nvPr/>
        </p:nvSpPr>
        <p:spPr>
          <a:xfrm>
            <a:off x="7529804" y="2057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height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54C4D-B0B0-40D0-8273-3D2746554D3F}"/>
              </a:ext>
            </a:extLst>
          </p:cNvPr>
          <p:cNvSpPr txBox="1"/>
          <p:nvPr/>
        </p:nvSpPr>
        <p:spPr>
          <a:xfrm>
            <a:off x="7317732" y="336494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batch size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835B5-549A-4538-8889-116182DF4D77}"/>
              </a:ext>
            </a:extLst>
          </p:cNvPr>
          <p:cNvSpPr txBox="1"/>
          <p:nvPr/>
        </p:nvSpPr>
        <p:spPr>
          <a:xfrm>
            <a:off x="9056287" y="49431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width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A3D4A-0433-4B88-AAFE-3F74AA21DCE3}"/>
              </a:ext>
            </a:extLst>
          </p:cNvPr>
          <p:cNvSpPr txBox="1"/>
          <p:nvPr/>
        </p:nvSpPr>
        <p:spPr>
          <a:xfrm>
            <a:off x="3054220" y="99758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2D</a:t>
            </a:r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9AB7E-0320-48CB-A458-663376FA835C}"/>
              </a:ext>
            </a:extLst>
          </p:cNvPr>
          <p:cNvSpPr txBox="1"/>
          <p:nvPr/>
        </p:nvSpPr>
        <p:spPr>
          <a:xfrm>
            <a:off x="9153331" y="99757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3D</a:t>
            </a:r>
            <a:endParaRPr lang="ko-KR" altLang="en-US" sz="24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BD03C9-79CB-489D-889D-83758586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08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E2EE7-EE0E-4083-B2AE-7AEDE731816E}"/>
              </a:ext>
            </a:extLst>
          </p:cNvPr>
          <p:cNvSpPr txBox="1"/>
          <p:nvPr/>
        </p:nvSpPr>
        <p:spPr>
          <a:xfrm>
            <a:off x="176169" y="906011"/>
            <a:ext cx="1912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2) DataLoader</a:t>
            </a:r>
            <a:endParaRPr lang="ko-KR" alt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162EF-BE24-498F-8084-1EB0D27251FE}"/>
              </a:ext>
            </a:extLst>
          </p:cNvPr>
          <p:cNvSpPr txBox="1"/>
          <p:nvPr/>
        </p:nvSpPr>
        <p:spPr>
          <a:xfrm>
            <a:off x="436226" y="1306121"/>
            <a:ext cx="4941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: Dataset</a:t>
            </a:r>
            <a:r>
              <a:rPr lang="ko-KR" altLang="en-US" sz="1600"/>
              <a:t>과 </a:t>
            </a:r>
            <a:r>
              <a:rPr lang="en-US" altLang="ko-KR" sz="1600"/>
              <a:t>Mini batch</a:t>
            </a:r>
            <a:r>
              <a:rPr lang="ko-KR" altLang="en-US" sz="1600"/>
              <a:t>의 크기를 입력으로 받는다</a:t>
            </a:r>
            <a:r>
              <a:rPr lang="en-US" altLang="ko-KR" sz="1600"/>
              <a:t>.</a:t>
            </a:r>
          </a:p>
          <a:p>
            <a:pPr algn="l"/>
            <a:r>
              <a:rPr lang="en-US" altLang="ko-KR" sz="1600"/>
              <a:t>: Option</a:t>
            </a:r>
            <a:r>
              <a:rPr lang="ko-KR" altLang="en-US" sz="1600"/>
              <a:t>으로 </a:t>
            </a:r>
            <a:r>
              <a:rPr lang="en-US" altLang="ko-KR" sz="1600"/>
              <a:t>shuffle</a:t>
            </a:r>
            <a:r>
              <a:rPr lang="ko-KR" altLang="en-US" sz="1600"/>
              <a:t>하여 </a:t>
            </a:r>
            <a:r>
              <a:rPr lang="en-US" altLang="ko-KR" sz="1600"/>
              <a:t>dataset</a:t>
            </a:r>
            <a:r>
              <a:rPr lang="ko-KR" altLang="en-US" sz="1600"/>
              <a:t>의 순서를 섞는다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9CBB28-9851-4DD6-A446-1729D9BD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6" y="1947415"/>
            <a:ext cx="3848637" cy="228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EF0059-FA2C-449D-843B-F1AED8C7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6" y="2322465"/>
            <a:ext cx="3639058" cy="390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17B4AA-7DF3-4674-BAFD-831B22F9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9" y="2767162"/>
            <a:ext cx="3896269" cy="3829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ABAC3-2D2D-4EDB-A291-FE3ADBA1F9F9}"/>
              </a:ext>
            </a:extLst>
          </p:cNvPr>
          <p:cNvSpPr txBox="1"/>
          <p:nvPr/>
        </p:nvSpPr>
        <p:spPr>
          <a:xfrm>
            <a:off x="3809533" y="3121223"/>
            <a:ext cx="5066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ym typeface="Wingdings" panose="05000000000000000000" pitchFamily="2" charset="2"/>
              </a:rPr>
              <a:t> dataloader</a:t>
            </a:r>
            <a:r>
              <a:rPr lang="ko-KR" altLang="en-US" sz="1400">
                <a:sym typeface="Wingdings" panose="05000000000000000000" pitchFamily="2" charset="2"/>
              </a:rPr>
              <a:t>로부터 </a:t>
            </a:r>
            <a:r>
              <a:rPr lang="en-US" altLang="ko-KR" sz="1400">
                <a:sym typeface="Wingdings" panose="05000000000000000000" pitchFamily="2" charset="2"/>
              </a:rPr>
              <a:t>batch</a:t>
            </a:r>
            <a:r>
              <a:rPr lang="ko-KR" altLang="en-US" sz="1400">
                <a:sym typeface="Wingdings" panose="05000000000000000000" pitchFamily="2" charset="2"/>
              </a:rPr>
              <a:t>의 </a:t>
            </a:r>
            <a:r>
              <a:rPr lang="en-US" altLang="ko-KR" sz="1400">
                <a:sym typeface="Wingdings" panose="05000000000000000000" pitchFamily="2" charset="2"/>
              </a:rPr>
              <a:t>index</a:t>
            </a:r>
            <a:r>
              <a:rPr lang="ko-KR" altLang="en-US" sz="1400">
                <a:sym typeface="Wingdings" panose="05000000000000000000" pitchFamily="2" charset="2"/>
              </a:rPr>
              <a:t>와 각 </a:t>
            </a:r>
            <a:r>
              <a:rPr lang="en-US" altLang="ko-KR" sz="1400">
                <a:sym typeface="Wingdings" panose="05000000000000000000" pitchFamily="2" charset="2"/>
              </a:rPr>
              <a:t>sample</a:t>
            </a:r>
            <a:r>
              <a:rPr lang="ko-KR" altLang="en-US" sz="1400">
                <a:sym typeface="Wingdings" panose="05000000000000000000" pitchFamily="2" charset="2"/>
              </a:rPr>
              <a:t>을 읽어온다</a:t>
            </a:r>
            <a:r>
              <a:rPr lang="en-US" altLang="ko-KR" sz="1400">
                <a:sym typeface="Wingdings" panose="05000000000000000000" pitchFamily="2" charset="2"/>
              </a:rPr>
              <a:t>.</a:t>
            </a: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4E02C-F1FA-41D0-998B-9500122E896E}"/>
              </a:ext>
            </a:extLst>
          </p:cNvPr>
          <p:cNvSpPr txBox="1"/>
          <p:nvPr/>
        </p:nvSpPr>
        <p:spPr>
          <a:xfrm>
            <a:off x="3809533" y="3637088"/>
            <a:ext cx="4471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읽어온 </a:t>
            </a:r>
            <a:r>
              <a:rPr lang="en-US" altLang="ko-KR" sz="1400">
                <a:sym typeface="Wingdings" panose="05000000000000000000" pitchFamily="2" charset="2"/>
              </a:rPr>
              <a:t>sample</a:t>
            </a:r>
            <a:r>
              <a:rPr lang="ko-KR" altLang="en-US" sz="1400">
                <a:sym typeface="Wingdings" panose="05000000000000000000" pitchFamily="2" charset="2"/>
              </a:rPr>
              <a:t>로부터 </a:t>
            </a:r>
            <a:r>
              <a:rPr lang="en-US" altLang="ko-KR" sz="1400">
                <a:sym typeface="Wingdings" panose="05000000000000000000" pitchFamily="2" charset="2"/>
              </a:rPr>
              <a:t>x_train</a:t>
            </a:r>
            <a:r>
              <a:rPr lang="ko-KR" altLang="en-US" sz="1400">
                <a:sym typeface="Wingdings" panose="05000000000000000000" pitchFamily="2" charset="2"/>
              </a:rPr>
              <a:t>과 </a:t>
            </a:r>
            <a:r>
              <a:rPr lang="en-US" altLang="ko-KR" sz="1400">
                <a:sym typeface="Wingdings" panose="05000000000000000000" pitchFamily="2" charset="2"/>
              </a:rPr>
              <a:t>y_train </a:t>
            </a:r>
            <a:r>
              <a:rPr lang="ko-KR" altLang="en-US" sz="1400">
                <a:sym typeface="Wingdings" panose="05000000000000000000" pitchFamily="2" charset="2"/>
              </a:rPr>
              <a:t>설정</a:t>
            </a:r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0EC23B-E3CB-4F1E-8386-0FD712CFF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341" y="4269097"/>
            <a:ext cx="4220164" cy="971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C2EC0D-C812-4455-87AC-D98B2A2817E6}"/>
              </a:ext>
            </a:extLst>
          </p:cNvPr>
          <p:cNvSpPr txBox="1"/>
          <p:nvPr/>
        </p:nvSpPr>
        <p:spPr>
          <a:xfrm>
            <a:off x="5511567" y="5279948"/>
            <a:ext cx="2927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훈련한 </a:t>
            </a:r>
            <a:r>
              <a:rPr lang="en-US" altLang="ko-KR" sz="1600">
                <a:sym typeface="Wingdings" panose="05000000000000000000" pitchFamily="2" charset="2"/>
              </a:rPr>
              <a:t>model</a:t>
            </a:r>
            <a:r>
              <a:rPr lang="ko-KR" altLang="en-US" sz="1600">
                <a:sym typeface="Wingdings" panose="05000000000000000000" pitchFamily="2" charset="2"/>
              </a:rPr>
              <a:t>을 </a:t>
            </a:r>
            <a:r>
              <a:rPr lang="en-US" altLang="ko-KR" sz="1600">
                <a:sym typeface="Wingdings" panose="05000000000000000000" pitchFamily="2" charset="2"/>
              </a:rPr>
              <a:t>test</a:t>
            </a:r>
            <a:endParaRPr lang="ko-KR" altLang="en-US" sz="16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11672-3602-4592-82F9-EE3FCA57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84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C9FF3-F5B6-429C-9882-3032F4E0ECF2}"/>
              </a:ext>
            </a:extLst>
          </p:cNvPr>
          <p:cNvSpPr txBox="1"/>
          <p:nvPr/>
        </p:nvSpPr>
        <p:spPr>
          <a:xfrm>
            <a:off x="293614" y="4021596"/>
            <a:ext cx="2910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</a:rPr>
              <a:t>- Custom Dataset</a:t>
            </a:r>
            <a:endParaRPr lang="ko-KR" altLang="en-US" sz="200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E635B5-09F2-4E74-945D-44BF4693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4" y="4854585"/>
            <a:ext cx="3067478" cy="1648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242591-DC6B-4BE5-9742-5083D6E3A5C5}"/>
              </a:ext>
            </a:extLst>
          </p:cNvPr>
          <p:cNvSpPr txBox="1"/>
          <p:nvPr/>
        </p:nvSpPr>
        <p:spPr>
          <a:xfrm>
            <a:off x="587228" y="4392920"/>
            <a:ext cx="702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: torch.utils.data.Dataset</a:t>
            </a:r>
            <a:r>
              <a:rPr lang="ko-KR" altLang="en-US" sz="1600"/>
              <a:t>을 상속받아 직접 </a:t>
            </a:r>
            <a:r>
              <a:rPr lang="en-US" altLang="ko-KR" sz="1600"/>
              <a:t>Custom Dataset</a:t>
            </a:r>
            <a:r>
              <a:rPr lang="ko-KR" altLang="en-US" sz="1600"/>
              <a:t>을 만들 수 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5D2289-1ED9-4CEE-BEA7-4F3D44DB3694}"/>
              </a:ext>
            </a:extLst>
          </p:cNvPr>
          <p:cNvSpPr txBox="1"/>
          <p:nvPr/>
        </p:nvSpPr>
        <p:spPr>
          <a:xfrm>
            <a:off x="293615" y="836175"/>
            <a:ext cx="3934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</a:rPr>
              <a:t>- Loading Data from .csv file</a:t>
            </a:r>
            <a:endParaRPr lang="ko-KR" altLang="en-US" sz="200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04F607-8DCA-4607-B84A-80B9AE04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5" y="1327047"/>
            <a:ext cx="5315692" cy="6763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FC1678-5C7B-4C3A-B318-8481B277D6E1}"/>
              </a:ext>
            </a:extLst>
          </p:cNvPr>
          <p:cNvSpPr txBox="1"/>
          <p:nvPr/>
        </p:nvSpPr>
        <p:spPr>
          <a:xfrm>
            <a:off x="5939405" y="1409350"/>
            <a:ext cx="4899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en-US" altLang="ko-KR" sz="1600"/>
              <a:t>(25, 4) </a:t>
            </a:r>
            <a:r>
              <a:rPr lang="ko-KR" altLang="en-US" sz="1600"/>
              <a:t>크기의 </a:t>
            </a:r>
            <a:r>
              <a:rPr lang="en-US" altLang="ko-KR" sz="1600"/>
              <a:t>dataset</a:t>
            </a:r>
            <a:r>
              <a:rPr lang="ko-KR" altLang="en-US" sz="1600"/>
              <a:t>을 </a:t>
            </a:r>
            <a:r>
              <a:rPr lang="en-US" altLang="ko-KR" sz="1600"/>
              <a:t>.csv </a:t>
            </a:r>
            <a:r>
              <a:rPr lang="ko-KR" altLang="en-US" sz="1600"/>
              <a:t>파일로부터 </a:t>
            </a:r>
            <a:r>
              <a:rPr lang="en-US" altLang="ko-KR" sz="1600"/>
              <a:t>load</a:t>
            </a:r>
            <a:endParaRPr lang="ko-KR" altLang="en-US" sz="160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C123B61-FCB4-4CE6-86C7-7B7E59745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15" y="2060109"/>
            <a:ext cx="1619476" cy="3905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22F55BD-9110-4C97-981D-7DF431FF3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854" y="2060109"/>
            <a:ext cx="2524477" cy="174331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AF9E237-4A5E-4DDF-B5A3-F897F12FF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472" y="2073673"/>
            <a:ext cx="2553056" cy="174331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3EB14B-1978-4BBA-824D-493177AE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4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178E5-19A3-43CC-96EE-46FA2582B876}"/>
              </a:ext>
            </a:extLst>
          </p:cNvPr>
          <p:cNvSpPr txBox="1"/>
          <p:nvPr/>
        </p:nvSpPr>
        <p:spPr>
          <a:xfrm>
            <a:off x="364920" y="100270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ex)</a:t>
            </a:r>
            <a:endParaRPr lang="ko-KR" altLang="en-US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622E49-65B6-4086-BAEE-E1EA7BDF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30" y="1093048"/>
            <a:ext cx="2152950" cy="428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71B183-5432-4491-A252-85B57D1A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30" y="1612074"/>
            <a:ext cx="2619741" cy="381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43CF6B-4525-4D79-B53A-6AF2C5680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30" y="2083468"/>
            <a:ext cx="4791744" cy="3458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8DCB6-73BF-483A-AF20-80C086CA0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30" y="5631867"/>
            <a:ext cx="4172532" cy="362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261E60-60C8-436D-A225-E9BC1B38E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530" y="6084209"/>
            <a:ext cx="3667637" cy="409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64FC17-5C70-4E02-8C57-714006710785}"/>
              </a:ext>
            </a:extLst>
          </p:cNvPr>
          <p:cNvSpPr txBox="1"/>
          <p:nvPr/>
        </p:nvSpPr>
        <p:spPr>
          <a:xfrm>
            <a:off x="4437776" y="2885813"/>
            <a:ext cx="2759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(5, 3)</a:t>
            </a:r>
            <a:r>
              <a:rPr lang="ko-KR" altLang="en-US" sz="1600">
                <a:sym typeface="Wingdings" panose="05000000000000000000" pitchFamily="2" charset="2"/>
              </a:rPr>
              <a:t>크기의 </a:t>
            </a:r>
            <a:r>
              <a:rPr lang="en-US" altLang="ko-KR" sz="1600">
                <a:sym typeface="Wingdings" panose="05000000000000000000" pitchFamily="2" charset="2"/>
              </a:rPr>
              <a:t>x_data </a:t>
            </a:r>
            <a:r>
              <a:rPr lang="ko-KR" altLang="en-US" sz="1600">
                <a:sym typeface="Wingdings" panose="05000000000000000000" pitchFamily="2" charset="2"/>
              </a:rPr>
              <a:t>생성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A7E16-8E15-4A3E-A14E-4D42D894AE4B}"/>
              </a:ext>
            </a:extLst>
          </p:cNvPr>
          <p:cNvSpPr txBox="1"/>
          <p:nvPr/>
        </p:nvSpPr>
        <p:spPr>
          <a:xfrm>
            <a:off x="4437777" y="3512890"/>
            <a:ext cx="2759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(5, 1)</a:t>
            </a:r>
            <a:r>
              <a:rPr lang="ko-KR" altLang="en-US" sz="1600">
                <a:sym typeface="Wingdings" panose="05000000000000000000" pitchFamily="2" charset="2"/>
              </a:rPr>
              <a:t>크기의 </a:t>
            </a:r>
            <a:r>
              <a:rPr lang="en-US" altLang="ko-KR" sz="1600">
                <a:sym typeface="Wingdings" panose="05000000000000000000" pitchFamily="2" charset="2"/>
              </a:rPr>
              <a:t>y_data </a:t>
            </a:r>
            <a:r>
              <a:rPr lang="ko-KR" altLang="en-US" sz="1600">
                <a:sym typeface="Wingdings" panose="05000000000000000000" pitchFamily="2" charset="2"/>
              </a:rPr>
              <a:t>생성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CEE70-68D5-476F-9C5C-3ED717DEF5ED}"/>
              </a:ext>
            </a:extLst>
          </p:cNvPr>
          <p:cNvSpPr txBox="1"/>
          <p:nvPr/>
        </p:nvSpPr>
        <p:spPr>
          <a:xfrm>
            <a:off x="4437776" y="4139967"/>
            <a:ext cx="312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model</a:t>
            </a:r>
            <a:r>
              <a:rPr lang="ko-KR" altLang="en-US" sz="1600">
                <a:sym typeface="Wingdings" panose="05000000000000000000" pitchFamily="2" charset="2"/>
              </a:rPr>
              <a:t>의 데이터의 개수 리턴</a:t>
            </a:r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8575E-0E95-4624-9EBE-403DD3FD8452}"/>
              </a:ext>
            </a:extLst>
          </p:cNvPr>
          <p:cNvSpPr txBox="1"/>
          <p:nvPr/>
        </p:nvSpPr>
        <p:spPr>
          <a:xfrm>
            <a:off x="4437776" y="5055567"/>
            <a:ext cx="397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model</a:t>
            </a:r>
            <a:r>
              <a:rPr lang="ko-KR" altLang="en-US" sz="1600">
                <a:sym typeface="Wingdings" panose="05000000000000000000" pitchFamily="2" charset="2"/>
              </a:rPr>
              <a:t>에서 특정 </a:t>
            </a:r>
            <a:r>
              <a:rPr lang="en-US" altLang="ko-KR" sz="1600">
                <a:sym typeface="Wingdings" panose="05000000000000000000" pitchFamily="2" charset="2"/>
              </a:rPr>
              <a:t>index</a:t>
            </a:r>
            <a:r>
              <a:rPr lang="ko-KR" altLang="en-US" sz="1600">
                <a:sym typeface="Wingdings" panose="05000000000000000000" pitchFamily="2" charset="2"/>
              </a:rPr>
              <a:t>의 샘플을 리턴</a:t>
            </a:r>
            <a:endParaRPr lang="ko-KR" alt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C4276-907C-4F20-8770-3878934C0BE5}"/>
              </a:ext>
            </a:extLst>
          </p:cNvPr>
          <p:cNvSpPr txBox="1"/>
          <p:nvPr/>
        </p:nvSpPr>
        <p:spPr>
          <a:xfrm>
            <a:off x="7734649" y="2885813"/>
            <a:ext cx="216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Input_dim = 3</a:t>
            </a:r>
            <a:endParaRPr lang="ko-KR" alt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C91E7-B4CA-4174-8354-A14DA34D1411}"/>
              </a:ext>
            </a:extLst>
          </p:cNvPr>
          <p:cNvSpPr txBox="1"/>
          <p:nvPr/>
        </p:nvSpPr>
        <p:spPr>
          <a:xfrm>
            <a:off x="7734649" y="3532662"/>
            <a:ext cx="2348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Output_dim = 1</a:t>
            </a:r>
            <a:endParaRPr lang="ko-KR" altLang="en-US" sz="16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94E953-9631-45CC-95FE-ACA142C9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040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2. Linear Regression </a:t>
            </a:r>
            <a:endParaRPr lang="ko-KR" altLang="en-US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F125A-8253-4B94-B2DD-6C5B04DBC509}"/>
              </a:ext>
            </a:extLst>
          </p:cNvPr>
          <p:cNvSpPr txBox="1"/>
          <p:nvPr/>
        </p:nvSpPr>
        <p:spPr>
          <a:xfrm>
            <a:off x="209725" y="914399"/>
            <a:ext cx="345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/>
              <a:t>참고</a:t>
            </a:r>
            <a:r>
              <a:rPr lang="en-US" altLang="ko-KR" sz="2400"/>
              <a:t>) Python</a:t>
            </a:r>
            <a:r>
              <a:rPr lang="ko-KR" altLang="en-US" sz="2400"/>
              <a:t>의 </a:t>
            </a:r>
            <a:r>
              <a:rPr lang="en-US" altLang="ko-KR" sz="2400"/>
              <a:t>Class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33FCC6-A950-4418-953B-54E23BAEBF12}"/>
              </a:ext>
            </a:extLst>
          </p:cNvPr>
          <p:cNvSpPr txBox="1"/>
          <p:nvPr/>
        </p:nvSpPr>
        <p:spPr>
          <a:xfrm>
            <a:off x="469785" y="1763811"/>
            <a:ext cx="7768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__init__, __len__ </a:t>
            </a:r>
            <a:r>
              <a:rPr lang="ko-KR" altLang="en-US" sz="1600"/>
              <a:t>이런 것은 </a:t>
            </a:r>
            <a:r>
              <a:rPr lang="en-US" altLang="ko-KR" sz="1600"/>
              <a:t>Python</a:t>
            </a:r>
            <a:r>
              <a:rPr lang="ko-KR" altLang="en-US" sz="1600"/>
              <a:t>이 자동으로 호출하는 </a:t>
            </a:r>
            <a:r>
              <a:rPr lang="en-US" altLang="ko-KR" sz="1600"/>
              <a:t>method</a:t>
            </a:r>
            <a:r>
              <a:rPr lang="ko-KR" altLang="en-US" sz="1600"/>
              <a:t>를 의미함</a:t>
            </a:r>
            <a:r>
              <a:rPr lang="en-US" altLang="ko-KR" sz="1600"/>
              <a:t>. 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C3C28-0D5B-4822-9763-8230F2E8451C}"/>
              </a:ext>
            </a:extLst>
          </p:cNvPr>
          <p:cNvSpPr txBox="1"/>
          <p:nvPr/>
        </p:nvSpPr>
        <p:spPr>
          <a:xfrm>
            <a:off x="469785" y="2138915"/>
            <a:ext cx="5855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/>
              <a:t>즉</a:t>
            </a:r>
            <a:r>
              <a:rPr lang="en-US" altLang="ko-KR" sz="1600"/>
              <a:t>, </a:t>
            </a:r>
            <a:r>
              <a:rPr lang="ko-KR" altLang="en-US" sz="1600"/>
              <a:t>이미 </a:t>
            </a:r>
            <a:r>
              <a:rPr lang="en-US" altLang="ko-KR" sz="1600"/>
              <a:t>Python</a:t>
            </a:r>
            <a:r>
              <a:rPr lang="ko-KR" altLang="en-US" sz="1600"/>
              <a:t>에서 구현되어 있으며</a:t>
            </a:r>
            <a:r>
              <a:rPr lang="en-US" altLang="ko-KR" sz="1600"/>
              <a:t>, </a:t>
            </a:r>
            <a:r>
              <a:rPr lang="ko-KR" altLang="en-US" sz="1600"/>
              <a:t>특별히 정해져있음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481796-236F-409C-80D5-CA2D3B45CC20}"/>
              </a:ext>
            </a:extLst>
          </p:cNvPr>
          <p:cNvSpPr txBox="1"/>
          <p:nvPr/>
        </p:nvSpPr>
        <p:spPr>
          <a:xfrm>
            <a:off x="469785" y="2477469"/>
            <a:ext cx="515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__len__</a:t>
            </a:r>
            <a:r>
              <a:rPr lang="ko-KR" altLang="en-US" sz="1600"/>
              <a:t>은 </a:t>
            </a:r>
            <a:r>
              <a:rPr lang="en-US" altLang="ko-KR" sz="1600"/>
              <a:t>len()</a:t>
            </a:r>
            <a:r>
              <a:rPr lang="ko-KR" altLang="en-US" sz="1600"/>
              <a:t>함수</a:t>
            </a:r>
            <a:r>
              <a:rPr lang="en-US" altLang="ko-KR" sz="1600"/>
              <a:t>, __getitem__</a:t>
            </a:r>
            <a:r>
              <a:rPr lang="ko-KR" altLang="en-US" sz="1600"/>
              <a:t>은 </a:t>
            </a:r>
            <a:r>
              <a:rPr lang="en-US" altLang="ko-KR" sz="1600"/>
              <a:t>index</a:t>
            </a:r>
            <a:r>
              <a:rPr lang="ko-KR" altLang="en-US" sz="1600"/>
              <a:t>를 반환 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00C30-1701-47D7-AF0E-A64EEC816D51}"/>
              </a:ext>
            </a:extLst>
          </p:cNvPr>
          <p:cNvSpPr txBox="1"/>
          <p:nvPr/>
        </p:nvSpPr>
        <p:spPr>
          <a:xfrm>
            <a:off x="427839" y="3013501"/>
            <a:ext cx="7575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ex) </a:t>
            </a:r>
            <a:r>
              <a:rPr lang="ko-KR" altLang="en-US" sz="1600"/>
              <a:t>위 코드에서</a:t>
            </a:r>
            <a:endParaRPr lang="en-US" altLang="ko-KR" sz="1600"/>
          </a:p>
          <a:p>
            <a:pPr algn="l"/>
            <a:r>
              <a:rPr lang="en-US" altLang="ko-KR" sz="1600"/>
              <a:t>print(len(dataset))	</a:t>
            </a:r>
            <a:r>
              <a:rPr lang="en-US" altLang="ko-KR" sz="1600">
                <a:sym typeface="Wingdings" panose="05000000000000000000" pitchFamily="2" charset="2"/>
              </a:rPr>
              <a:t> 5 </a:t>
            </a:r>
            <a:r>
              <a:rPr lang="ko-KR" altLang="en-US" sz="1600">
                <a:sym typeface="Wingdings" panose="05000000000000000000" pitchFamily="2" charset="2"/>
              </a:rPr>
              <a:t>출력 </a:t>
            </a:r>
            <a:r>
              <a:rPr lang="en-US" altLang="ko-KR" sz="1600">
                <a:sym typeface="Wingdings" panose="05000000000000000000" pitchFamily="2" charset="2"/>
              </a:rPr>
              <a:t>(</a:t>
            </a:r>
            <a:r>
              <a:rPr lang="ko-KR" altLang="en-US" sz="1600">
                <a:sym typeface="Wingdings" panose="05000000000000000000" pitchFamily="2" charset="2"/>
              </a:rPr>
              <a:t>총 데이터의 개수</a:t>
            </a:r>
            <a:r>
              <a:rPr lang="en-US" altLang="ko-KR" sz="1600">
                <a:sym typeface="Wingdings" panose="05000000000000000000" pitchFamily="2" charset="2"/>
              </a:rPr>
              <a:t>)</a:t>
            </a:r>
          </a:p>
          <a:p>
            <a:pPr algn="l"/>
            <a:r>
              <a:rPr lang="en-US" altLang="ko-KR" sz="1600">
                <a:sym typeface="Wingdings" panose="05000000000000000000" pitchFamily="2" charset="2"/>
              </a:rPr>
              <a:t>print(dataset[0]) 	 (tensor([93., 88., 93.]), tensor([185.])) </a:t>
            </a:r>
            <a:r>
              <a:rPr lang="ko-KR" altLang="en-US" sz="1600">
                <a:sym typeface="Wingdings" panose="05000000000000000000" pitchFamily="2" charset="2"/>
              </a:rPr>
              <a:t>출력</a:t>
            </a:r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5BC9A-CED5-432B-ABFE-4956D2BDE873}"/>
              </a:ext>
            </a:extLst>
          </p:cNvPr>
          <p:cNvSpPr txBox="1"/>
          <p:nvPr/>
        </p:nvSpPr>
        <p:spPr>
          <a:xfrm>
            <a:off x="3533862" y="968577"/>
            <a:ext cx="616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effectLst/>
                <a:latin typeface="-apple-system"/>
              </a:rPr>
              <a:t>(</a:t>
            </a:r>
            <a:r>
              <a:rPr lang="en-US" altLang="ko-KR" b="1" i="0" u="none" strike="noStrike">
                <a:effectLst/>
                <a:latin typeface="-apple-system"/>
                <a:hlinkClick r:id="rId2"/>
              </a:rPr>
              <a:t>https://wikidocs.net/89</a:t>
            </a:r>
            <a:r>
              <a:rPr lang="en-US" altLang="ko-KR" b="1" i="0">
                <a:effectLst/>
                <a:latin typeface="-apple-system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63CE5A-234F-4E7C-9AE6-1E1699889626}"/>
              </a:ext>
            </a:extLst>
          </p:cNvPr>
          <p:cNvSpPr txBox="1"/>
          <p:nvPr/>
        </p:nvSpPr>
        <p:spPr>
          <a:xfrm>
            <a:off x="469785" y="1397056"/>
            <a:ext cx="5410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super() : </a:t>
            </a:r>
            <a:r>
              <a:rPr lang="ko-KR" altLang="en-US" sz="1600"/>
              <a:t>상속한 클래스의 속성을 가지는 것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395BB6-8646-43B3-B51D-4845C47E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83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3. Logistic Regression </a:t>
            </a:r>
            <a:endParaRPr lang="ko-KR" alt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BD92-EC3F-45F5-9A26-EEE99EF9614B}"/>
              </a:ext>
            </a:extLst>
          </p:cNvPr>
          <p:cNvSpPr txBox="1"/>
          <p:nvPr/>
        </p:nvSpPr>
        <p:spPr>
          <a:xfrm>
            <a:off x="205153" y="890249"/>
            <a:ext cx="3360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- Binary</a:t>
            </a:r>
            <a:r>
              <a:rPr lang="ko-KR" altLang="en-US" sz="2400"/>
              <a:t> </a:t>
            </a:r>
            <a:r>
              <a:rPr lang="en-US" altLang="ko-KR" sz="2400"/>
              <a:t>Classification</a:t>
            </a:r>
            <a:endParaRPr lang="ko-KR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846FC-515A-440B-A561-588BF313F1E5}"/>
              </a:ext>
            </a:extLst>
          </p:cNvPr>
          <p:cNvSpPr txBox="1"/>
          <p:nvPr/>
        </p:nvSpPr>
        <p:spPr>
          <a:xfrm>
            <a:off x="436227" y="1335937"/>
            <a:ext cx="536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</a:t>
            </a:r>
            <a:r>
              <a:rPr lang="en-US" altLang="ko-KR" sz="1600"/>
              <a:t> label</a:t>
            </a:r>
            <a:r>
              <a:rPr lang="ko-KR" altLang="en-US" sz="1600"/>
              <a:t>이 </a:t>
            </a:r>
            <a:r>
              <a:rPr lang="en-US" altLang="ko-KR" sz="1600"/>
              <a:t>2</a:t>
            </a:r>
            <a:r>
              <a:rPr lang="ko-KR" altLang="en-US" sz="1600"/>
              <a:t>개인 문제 </a:t>
            </a:r>
            <a:r>
              <a:rPr lang="en-US" altLang="ko-KR" sz="1600"/>
              <a:t>(e.g. </a:t>
            </a:r>
            <a:r>
              <a:rPr lang="ko-KR" altLang="en-US" sz="1600"/>
              <a:t>합</a:t>
            </a:r>
            <a:r>
              <a:rPr lang="en-US" altLang="ko-KR" sz="1600"/>
              <a:t>/</a:t>
            </a:r>
            <a:r>
              <a:rPr lang="ko-KR" altLang="en-US" sz="1600"/>
              <a:t>불</a:t>
            </a:r>
            <a:r>
              <a:rPr lang="en-US" altLang="ko-KR" sz="1600"/>
              <a:t>, O/X </a:t>
            </a:r>
            <a:r>
              <a:rPr lang="ko-KR" altLang="en-US" sz="1600"/>
              <a:t>등</a:t>
            </a:r>
            <a:r>
              <a:rPr lang="en-US" altLang="ko-KR" sz="1600"/>
              <a:t>)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01EB9-118E-43D1-B53D-E2CBB6A4E8A5}"/>
                  </a:ext>
                </a:extLst>
              </p:cNvPr>
              <p:cNvSpPr txBox="1"/>
              <p:nvPr/>
            </p:nvSpPr>
            <p:spPr>
              <a:xfrm>
                <a:off x="436227" y="1660707"/>
                <a:ext cx="4001549" cy="34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60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와</m:t>
                    </m:r>
                  </m:oMath>
                </a14:m>
                <a:r>
                  <a:rPr lang="ko-KR" altLang="en-US" sz="1600"/>
                  <a:t> 같은 직선은 적절하지 않다</a:t>
                </a:r>
                <a:r>
                  <a:rPr lang="en-US" altLang="ko-KR" sz="1600"/>
                  <a:t>.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01EB9-118E-43D1-B53D-E2CBB6A4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27" y="1660707"/>
                <a:ext cx="4001549" cy="343235"/>
              </a:xfrm>
              <a:prstGeom prst="rect">
                <a:avLst/>
              </a:prstGeom>
              <a:blipFill>
                <a:blip r:embed="rId2"/>
                <a:stretch>
                  <a:fillRect l="-915" t="-5263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01477D-3962-41D2-81F1-2D3044027D75}"/>
                  </a:ext>
                </a:extLst>
              </p:cNvPr>
              <p:cNvSpPr txBox="1"/>
              <p:nvPr/>
            </p:nvSpPr>
            <p:spPr>
              <a:xfrm>
                <a:off x="436227" y="1993865"/>
                <a:ext cx="3519182" cy="34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60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𝐻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𝑊𝑥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</m:d>
                    <m:r>
                      <a:rPr lang="ko-KR" altLang="en-US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의</m:t>
                    </m:r>
                  </m:oMath>
                </a14:m>
                <a:r>
                  <a:rPr lang="ko-KR" altLang="en-US" sz="1600"/>
                  <a:t> 가설을 사용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01477D-3962-41D2-81F1-2D3044027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27" y="1993865"/>
                <a:ext cx="3519182" cy="343235"/>
              </a:xfrm>
              <a:prstGeom prst="rect">
                <a:avLst/>
              </a:prstGeom>
              <a:blipFill>
                <a:blip r:embed="rId3"/>
                <a:stretch>
                  <a:fillRect l="-1040" t="-5357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4EF29A-2FE6-45F1-B8E6-B8FF6585214C}"/>
              </a:ext>
            </a:extLst>
          </p:cNvPr>
          <p:cNvSpPr txBox="1"/>
          <p:nvPr/>
        </p:nvSpPr>
        <p:spPr>
          <a:xfrm>
            <a:off x="824219" y="2337100"/>
            <a:ext cx="2248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- </a:t>
            </a:r>
            <a:r>
              <a:rPr lang="ko-KR" altLang="en-US" sz="1600">
                <a:sym typeface="Wingdings" panose="05000000000000000000" pitchFamily="2" charset="2"/>
              </a:rPr>
              <a:t>대표적으로 </a:t>
            </a:r>
            <a:r>
              <a:rPr lang="en-US" altLang="ko-KR" sz="1600">
                <a:sym typeface="Wingdings" panose="05000000000000000000" pitchFamily="2" charset="2"/>
              </a:rPr>
              <a:t>Sigmoid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7537-BF55-4D18-B0D7-EDE85A9E0AD3}"/>
              </a:ext>
            </a:extLst>
          </p:cNvPr>
          <p:cNvSpPr txBox="1"/>
          <p:nvPr/>
        </p:nvSpPr>
        <p:spPr>
          <a:xfrm>
            <a:off x="205153" y="3057049"/>
            <a:ext cx="143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- Sigmoid</a:t>
            </a:r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4789F-8799-4B88-B322-1461D8103575}"/>
              </a:ext>
            </a:extLst>
          </p:cNvPr>
          <p:cNvSpPr txBox="1"/>
          <p:nvPr/>
        </p:nvSpPr>
        <p:spPr>
          <a:xfrm>
            <a:off x="436227" y="3539800"/>
            <a:ext cx="6820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0</a:t>
            </a:r>
            <a:r>
              <a:rPr lang="ko-KR" altLang="en-US" sz="1600">
                <a:sym typeface="Wingdings" panose="05000000000000000000" pitchFamily="2" charset="2"/>
              </a:rPr>
              <a:t>과 </a:t>
            </a:r>
            <a:r>
              <a:rPr lang="en-US" altLang="ko-KR" sz="1600">
                <a:sym typeface="Wingdings" panose="05000000000000000000" pitchFamily="2" charset="2"/>
              </a:rPr>
              <a:t>1 </a:t>
            </a:r>
            <a:r>
              <a:rPr lang="ko-KR" altLang="en-US" sz="1600">
                <a:sym typeface="Wingdings" panose="05000000000000000000" pitchFamily="2" charset="2"/>
              </a:rPr>
              <a:t>사이의 출력값을 가지며</a:t>
            </a:r>
            <a:r>
              <a:rPr lang="en-US" altLang="ko-KR" sz="1600">
                <a:sym typeface="Wingdings" panose="05000000000000000000" pitchFamily="2" charset="2"/>
              </a:rPr>
              <a:t>, </a:t>
            </a:r>
            <a:r>
              <a:rPr lang="ko-KR" altLang="en-US" sz="1600">
                <a:sym typeface="Wingdings" panose="05000000000000000000" pitchFamily="2" charset="2"/>
              </a:rPr>
              <a:t>임계값에 따라 분류 작업에 사용한다</a:t>
            </a:r>
            <a:r>
              <a:rPr lang="en-US" altLang="ko-KR" sz="1600">
                <a:sym typeface="Wingdings" panose="05000000000000000000" pitchFamily="2" charset="2"/>
              </a:rPr>
              <a:t>.</a:t>
            </a:r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EC023-B8E5-495B-B34E-60194F0CFBCC}"/>
              </a:ext>
            </a:extLst>
          </p:cNvPr>
          <p:cNvSpPr txBox="1"/>
          <p:nvPr/>
        </p:nvSpPr>
        <p:spPr>
          <a:xfrm>
            <a:off x="467685" y="3921195"/>
            <a:ext cx="1744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ex) </a:t>
            </a:r>
            <a:r>
              <a:rPr lang="ko-KR" altLang="en-US" sz="1600"/>
              <a:t>임계값 </a:t>
            </a:r>
            <a:r>
              <a:rPr lang="en-US" altLang="ko-KR" sz="1600"/>
              <a:t>= 0.5</a:t>
            </a:r>
            <a:endParaRPr lang="ko-KR" alt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8EE62-2B28-4CA5-A6F6-36C64F7D0F8A}"/>
              </a:ext>
            </a:extLst>
          </p:cNvPr>
          <p:cNvSpPr txBox="1"/>
          <p:nvPr/>
        </p:nvSpPr>
        <p:spPr>
          <a:xfrm>
            <a:off x="1025554" y="4302590"/>
            <a:ext cx="204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/>
              <a:t>출력값 </a:t>
            </a:r>
            <a:r>
              <a:rPr lang="en-US" altLang="ko-KR" sz="1600"/>
              <a:t>&gt;= 0.5 </a:t>
            </a:r>
            <a:r>
              <a:rPr lang="en-US" altLang="ko-KR" sz="1600">
                <a:sym typeface="Wingdings" panose="05000000000000000000" pitchFamily="2" charset="2"/>
              </a:rPr>
              <a:t> 1</a:t>
            </a:r>
            <a:endParaRPr lang="ko-KR" alt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9C52A-D735-47BD-B443-71150DCACBF3}"/>
              </a:ext>
            </a:extLst>
          </p:cNvPr>
          <p:cNvSpPr txBox="1"/>
          <p:nvPr/>
        </p:nvSpPr>
        <p:spPr>
          <a:xfrm>
            <a:off x="1025554" y="4641144"/>
            <a:ext cx="204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/>
              <a:t>출력값 </a:t>
            </a:r>
            <a:r>
              <a:rPr lang="en-US" altLang="ko-KR" sz="1600"/>
              <a:t>&lt; 0.5 </a:t>
            </a:r>
            <a:r>
              <a:rPr lang="en-US" altLang="ko-KR" sz="1600">
                <a:sym typeface="Wingdings" panose="05000000000000000000" pitchFamily="2" charset="2"/>
              </a:rPr>
              <a:t> 0</a:t>
            </a:r>
            <a:endParaRPr lang="ko-KR" altLang="en-US" sz="16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84C00-C696-448E-9464-1A2F8085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26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3. Logistic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2423D-A3AC-42A5-9CFF-AACBCA0EFF0F}"/>
              </a:ext>
            </a:extLst>
          </p:cNvPr>
          <p:cNvSpPr txBox="1"/>
          <p:nvPr/>
        </p:nvSpPr>
        <p:spPr>
          <a:xfrm>
            <a:off x="159390" y="872455"/>
            <a:ext cx="539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- Logistic Regression</a:t>
            </a:r>
            <a:r>
              <a:rPr lang="ko-KR" altLang="en-US" sz="2400"/>
              <a:t>의 </a:t>
            </a:r>
            <a:r>
              <a:rPr lang="en-US" altLang="ko-KR" sz="2400"/>
              <a:t>Cost function</a:t>
            </a:r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A6A63-7FCA-4F2E-9CB0-1E23BCB36C4E}"/>
              </a:ext>
            </a:extLst>
          </p:cNvPr>
          <p:cNvSpPr txBox="1"/>
          <p:nvPr/>
        </p:nvSpPr>
        <p:spPr>
          <a:xfrm>
            <a:off x="394282" y="1334120"/>
            <a:ext cx="2466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1) MSE</a:t>
            </a:r>
            <a:r>
              <a:rPr lang="ko-KR" altLang="en-US" sz="2000"/>
              <a:t>     </a:t>
            </a:r>
            <a:r>
              <a:rPr lang="en-US" altLang="ko-KR" sz="2000" b="1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000" b="1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sym typeface="Wingdings" panose="05000000000000000000" pitchFamily="2" charset="2"/>
              </a:rPr>
              <a:t>BAD</a:t>
            </a:r>
            <a:endParaRPr lang="ko-KR" altLang="en-US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BE7FB-83FA-425B-8E1A-112D555E6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97" y="1703452"/>
            <a:ext cx="2762636" cy="2534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A1333-DA25-45A7-BA47-070EE947350D}"/>
              </a:ext>
            </a:extLst>
          </p:cNvPr>
          <p:cNvSpPr txBox="1"/>
          <p:nvPr/>
        </p:nvSpPr>
        <p:spPr>
          <a:xfrm>
            <a:off x="3568118" y="2744373"/>
            <a:ext cx="4021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en-US" altLang="ko-KR" sz="1600"/>
              <a:t>Local minimum</a:t>
            </a:r>
            <a:r>
              <a:rPr lang="ko-KR" altLang="en-US" sz="1600"/>
              <a:t>에 빠져버릴 위험 존재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03C76-F79D-48EE-A41B-050DEB7445B1}"/>
              </a:ext>
            </a:extLst>
          </p:cNvPr>
          <p:cNvSpPr txBox="1"/>
          <p:nvPr/>
        </p:nvSpPr>
        <p:spPr>
          <a:xfrm>
            <a:off x="5578679" y="29697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52A42-8FAB-4847-BE53-923B667B94C6}"/>
              </a:ext>
            </a:extLst>
          </p:cNvPr>
          <p:cNvSpPr txBox="1"/>
          <p:nvPr/>
        </p:nvSpPr>
        <p:spPr>
          <a:xfrm>
            <a:off x="3391948" y="2292594"/>
            <a:ext cx="301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/>
              <a:t>그래프가 심하게 볼록해짐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C8D2E1-717F-4C51-89A4-D99DBF6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9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3. Logistic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D3366-B334-4825-99C2-2405EB16F9D3}"/>
              </a:ext>
            </a:extLst>
          </p:cNvPr>
          <p:cNvSpPr txBox="1"/>
          <p:nvPr/>
        </p:nvSpPr>
        <p:spPr>
          <a:xfrm>
            <a:off x="184556" y="880844"/>
            <a:ext cx="3741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2) Binary Cross Entropy (BCE)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4F443-5827-4066-B8E4-C6DB6306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6" y="1285576"/>
            <a:ext cx="2657846" cy="2143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E632E7-B9F1-4CD1-B5B5-DCB82C7186E3}"/>
              </a:ext>
            </a:extLst>
          </p:cNvPr>
          <p:cNvSpPr txBox="1"/>
          <p:nvPr/>
        </p:nvSpPr>
        <p:spPr>
          <a:xfrm>
            <a:off x="3054592" y="2801904"/>
            <a:ext cx="459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accent2"/>
                </a:solidFill>
                <a:sym typeface="Wingdings" panose="05000000000000000000" pitchFamily="2" charset="2"/>
              </a:rPr>
              <a:t>실제값 </a:t>
            </a:r>
            <a:r>
              <a:rPr lang="en-US" altLang="ko-KR" sz="1600">
                <a:solidFill>
                  <a:schemeClr val="accent2"/>
                </a:solidFill>
                <a:sym typeface="Wingdings" panose="05000000000000000000" pitchFamily="2" charset="2"/>
              </a:rPr>
              <a:t>= 1  </a:t>
            </a:r>
            <a:r>
              <a:rPr lang="ko-KR" altLang="en-US" sz="1600">
                <a:solidFill>
                  <a:schemeClr val="accent2"/>
                </a:solidFill>
                <a:sym typeface="Wingdings" panose="05000000000000000000" pitchFamily="2" charset="2"/>
              </a:rPr>
              <a:t>예측값</a:t>
            </a:r>
            <a:r>
              <a:rPr lang="en-US" altLang="ko-KR" sz="1600">
                <a:solidFill>
                  <a:schemeClr val="accent2"/>
                </a:solidFill>
                <a:sym typeface="Wingdings" panose="05000000000000000000" pitchFamily="2" charset="2"/>
              </a:rPr>
              <a:t> = 0</a:t>
            </a:r>
            <a:r>
              <a:rPr lang="ko-KR" altLang="en-US" sz="1600">
                <a:solidFill>
                  <a:schemeClr val="accent2"/>
                </a:solidFill>
                <a:sym typeface="Wingdings" panose="05000000000000000000" pitchFamily="2" charset="2"/>
              </a:rPr>
              <a:t>이 되면 오차가 커짐</a:t>
            </a:r>
            <a:endParaRPr lang="ko-KR" altLang="en-US" sz="1600">
              <a:solidFill>
                <a:schemeClr val="accent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1C45E5-2D2B-4FB3-9AAD-93A6930480E4}"/>
              </a:ext>
            </a:extLst>
          </p:cNvPr>
          <p:cNvSpPr/>
          <p:nvPr/>
        </p:nvSpPr>
        <p:spPr>
          <a:xfrm>
            <a:off x="2835812" y="2948322"/>
            <a:ext cx="21878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792085-A090-40F3-B3A8-45734EAFF1DC}"/>
              </a:ext>
            </a:extLst>
          </p:cNvPr>
          <p:cNvSpPr/>
          <p:nvPr/>
        </p:nvSpPr>
        <p:spPr>
          <a:xfrm>
            <a:off x="2835812" y="1459684"/>
            <a:ext cx="218780" cy="457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6A011-87F4-4CDE-9A37-E1AD0C960FF1}"/>
              </a:ext>
            </a:extLst>
          </p:cNvPr>
          <p:cNvSpPr txBox="1"/>
          <p:nvPr/>
        </p:nvSpPr>
        <p:spPr>
          <a:xfrm>
            <a:off x="3054592" y="1290407"/>
            <a:ext cx="4504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accent6"/>
                </a:solidFill>
              </a:rPr>
              <a:t>실제값 </a:t>
            </a:r>
            <a:r>
              <a:rPr lang="en-US" altLang="ko-KR" sz="1600">
                <a:solidFill>
                  <a:schemeClr val="accent6"/>
                </a:solidFill>
              </a:rPr>
              <a:t>= 0 </a:t>
            </a:r>
            <a:r>
              <a:rPr lang="en-US" altLang="ko-KR" sz="160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>
                <a:solidFill>
                  <a:schemeClr val="accent6"/>
                </a:solidFill>
                <a:sym typeface="Wingdings" panose="05000000000000000000" pitchFamily="2" charset="2"/>
              </a:rPr>
              <a:t>예측값 </a:t>
            </a:r>
            <a:r>
              <a:rPr lang="en-US" altLang="ko-KR" sz="1600">
                <a:solidFill>
                  <a:schemeClr val="accent6"/>
                </a:solidFill>
                <a:sym typeface="Wingdings" panose="05000000000000000000" pitchFamily="2" charset="2"/>
              </a:rPr>
              <a:t>= 1</a:t>
            </a:r>
            <a:r>
              <a:rPr lang="ko-KR" altLang="en-US" sz="1600">
                <a:solidFill>
                  <a:schemeClr val="accent6"/>
                </a:solidFill>
                <a:sym typeface="Wingdings" panose="05000000000000000000" pitchFamily="2" charset="2"/>
              </a:rPr>
              <a:t>이 되면 오차가 커짐</a:t>
            </a:r>
            <a:endParaRPr lang="ko-KR" altLang="en-US" sz="160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04864B-6655-4C19-96D3-8363DEFAB36B}"/>
                  </a:ext>
                </a:extLst>
              </p:cNvPr>
              <p:cNvSpPr txBox="1"/>
              <p:nvPr/>
            </p:nvSpPr>
            <p:spPr>
              <a:xfrm>
                <a:off x="453006" y="3665988"/>
                <a:ext cx="3816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=1  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04864B-6655-4C19-96D3-8363DEFAB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06" y="3665988"/>
                <a:ext cx="3816990" cy="338554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62CD46-183C-4837-9535-9929BC04DD4A}"/>
                  </a:ext>
                </a:extLst>
              </p:cNvPr>
              <p:cNvSpPr txBox="1"/>
              <p:nvPr/>
            </p:nvSpPr>
            <p:spPr>
              <a:xfrm>
                <a:off x="453006" y="4072253"/>
                <a:ext cx="40099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=0 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/>
                  <a:t>)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62CD46-183C-4837-9535-9929BC04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06" y="4072253"/>
                <a:ext cx="4009937" cy="338554"/>
              </a:xfrm>
              <a:prstGeom prst="rect">
                <a:avLst/>
              </a:prstGeom>
              <a:blipFill>
                <a:blip r:embed="rId4"/>
                <a:stretch>
                  <a:fillRect t="-5357" r="-2432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96E487-807B-4490-BC68-DC9D92824558}"/>
                  </a:ext>
                </a:extLst>
              </p:cNvPr>
              <p:cNvSpPr txBox="1"/>
              <p:nvPr/>
            </p:nvSpPr>
            <p:spPr>
              <a:xfrm>
                <a:off x="4925339" y="3835265"/>
                <a:ext cx="6005516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𝑐𝑜𝑠𝑡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𝑦𝑙𝑜𝑔𝐻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96E487-807B-4490-BC68-DC9D92824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339" y="3835265"/>
                <a:ext cx="6005516" cy="404983"/>
              </a:xfrm>
              <a:prstGeom prst="rect">
                <a:avLst/>
              </a:prstGeom>
              <a:blipFill>
                <a:blip r:embed="rId5"/>
                <a:stretch>
                  <a:fillRect l="-914" t="-2985"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3317944-29A8-45AD-A030-5F85C106759E}"/>
              </a:ext>
            </a:extLst>
          </p:cNvPr>
          <p:cNvSpPr txBox="1"/>
          <p:nvPr/>
        </p:nvSpPr>
        <p:spPr>
          <a:xfrm>
            <a:off x="453005" y="4679483"/>
            <a:ext cx="101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General)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A68260-8E30-4792-B061-89A52622E3CD}"/>
                  </a:ext>
                </a:extLst>
              </p:cNvPr>
              <p:cNvSpPr txBox="1"/>
              <p:nvPr/>
            </p:nvSpPr>
            <p:spPr>
              <a:xfrm>
                <a:off x="583032" y="4974706"/>
                <a:ext cx="6976448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𝒄𝒐𝒔𝒕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𝒍𝒐𝒈𝑯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ko-KR" altLang="en-US" b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A68260-8E30-4792-B061-89A52622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2" y="4974706"/>
                <a:ext cx="6976448" cy="847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F59581-FFB6-4C3A-B7C4-9BD9FE0F649D}"/>
                  </a:ext>
                </a:extLst>
              </p:cNvPr>
              <p:cNvSpPr txBox="1"/>
              <p:nvPr/>
            </p:nvSpPr>
            <p:spPr>
              <a:xfrm>
                <a:off x="773250" y="5773184"/>
                <a:ext cx="2657845" cy="619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𝒄𝒐𝒔𝒕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</m:oMath>
                  </m:oMathPara>
                </a14:m>
                <a:endParaRPr lang="ko-KR" altLang="en-US" b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F59581-FFB6-4C3A-B7C4-9BD9FE0F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50" y="5773184"/>
                <a:ext cx="2657845" cy="619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798230-EB2B-4D30-9839-30AFF2AC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36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3. Logistic Regression </a:t>
            </a:r>
            <a:endParaRPr lang="ko-KR" altLang="en-US" sz="28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D36090-9861-4034-8902-09E224E8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3" y="1295999"/>
            <a:ext cx="3886742" cy="809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DEC5C2-F350-44FD-A756-6C812FBE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3" y="2277612"/>
            <a:ext cx="4048690" cy="4401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B4E16C-C1E3-476C-8796-8BEEE9296889}"/>
              </a:ext>
            </a:extLst>
          </p:cNvPr>
          <p:cNvSpPr txBox="1"/>
          <p:nvPr/>
        </p:nvSpPr>
        <p:spPr>
          <a:xfrm>
            <a:off x="4395831" y="1295999"/>
            <a:ext cx="249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en-US" altLang="ko-KR" sz="1200"/>
              <a:t>(6, 2) size</a:t>
            </a:r>
            <a:r>
              <a:rPr lang="ko-KR" altLang="en-US" sz="1200"/>
              <a:t>의 </a:t>
            </a:r>
            <a:r>
              <a:rPr lang="en-US" altLang="ko-KR" sz="1200"/>
              <a:t>x_data </a:t>
            </a:r>
            <a:r>
              <a:rPr lang="ko-KR" altLang="en-US" sz="1200"/>
              <a:t>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51D79-8E9A-4924-8916-008DEDAF12ED}"/>
              </a:ext>
            </a:extLst>
          </p:cNvPr>
          <p:cNvSpPr txBox="1"/>
          <p:nvPr/>
        </p:nvSpPr>
        <p:spPr>
          <a:xfrm>
            <a:off x="4395831" y="1493203"/>
            <a:ext cx="2072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>
                <a:sym typeface="Wingdings" panose="05000000000000000000" pitchFamily="2" charset="2"/>
              </a:rPr>
              <a:t> (6, 1) size</a:t>
            </a:r>
            <a:r>
              <a:rPr lang="ko-KR" altLang="en-US" sz="1200">
                <a:sym typeface="Wingdings" panose="05000000000000000000" pitchFamily="2" charset="2"/>
              </a:rPr>
              <a:t>의 </a:t>
            </a:r>
            <a:r>
              <a:rPr lang="en-US" altLang="ko-KR" sz="1200">
                <a:sym typeface="Wingdings" panose="05000000000000000000" pitchFamily="2" charset="2"/>
              </a:rPr>
              <a:t>y_data </a:t>
            </a:r>
            <a:r>
              <a:rPr lang="ko-KR" altLang="en-US" sz="1200">
                <a:sym typeface="Wingdings" panose="05000000000000000000" pitchFamily="2" charset="2"/>
              </a:rPr>
              <a:t>생성</a:t>
            </a:r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DF19D-D992-4826-88CE-F4FC7DD2C160}"/>
              </a:ext>
            </a:extLst>
          </p:cNvPr>
          <p:cNvSpPr txBox="1"/>
          <p:nvPr/>
        </p:nvSpPr>
        <p:spPr>
          <a:xfrm>
            <a:off x="4395831" y="2457973"/>
            <a:ext cx="26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>
                <a:sym typeface="Wingdings" panose="05000000000000000000" pitchFamily="2" charset="2"/>
              </a:rPr>
              <a:t> input_dim = 2, output_dim = 1</a:t>
            </a:r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54F41E-0063-4E81-A945-B05E2AA54E5D}"/>
                  </a:ext>
                </a:extLst>
              </p:cNvPr>
              <p:cNvSpPr txBox="1"/>
              <p:nvPr/>
            </p:nvSpPr>
            <p:spPr>
              <a:xfrm>
                <a:off x="4362275" y="4068821"/>
                <a:ext cx="27096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hypothesis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54F41E-0063-4E81-A945-B05E2AA54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275" y="4068821"/>
                <a:ext cx="2709643" cy="307777"/>
              </a:xfrm>
              <a:prstGeom prst="rect">
                <a:avLst/>
              </a:prstGeom>
              <a:blipFill>
                <a:blip r:embed="rId4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82171DE-66C7-440C-80FD-3FC3000D7E32}"/>
              </a:ext>
            </a:extLst>
          </p:cNvPr>
          <p:cNvSpPr txBox="1"/>
          <p:nvPr/>
        </p:nvSpPr>
        <p:spPr>
          <a:xfrm>
            <a:off x="4362275" y="4376598"/>
            <a:ext cx="2424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>
                <a:sym typeface="Wingdings" panose="05000000000000000000" pitchFamily="2" charset="2"/>
              </a:rPr>
              <a:t> Binary Cross Entropy</a:t>
            </a:r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C8B33-0663-4B45-8E36-6F41AE8BB45E}"/>
              </a:ext>
            </a:extLst>
          </p:cNvPr>
          <p:cNvSpPr txBox="1"/>
          <p:nvPr/>
        </p:nvSpPr>
        <p:spPr>
          <a:xfrm>
            <a:off x="595617" y="835254"/>
            <a:ext cx="23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Full code (low level)</a:t>
            </a:r>
            <a:endParaRPr lang="ko-KR" altLang="en-US" sz="20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815EEE-2CAC-4842-A1F9-591832F37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94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3. Logistic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2767B-5F34-4E79-A205-2B0179C0C802}"/>
              </a:ext>
            </a:extLst>
          </p:cNvPr>
          <p:cNvSpPr txBox="1"/>
          <p:nvPr/>
        </p:nvSpPr>
        <p:spPr>
          <a:xfrm>
            <a:off x="184558" y="822121"/>
            <a:ext cx="20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nn.Module</a:t>
            </a:r>
            <a:r>
              <a:rPr lang="ko-KR" altLang="en-US"/>
              <a:t>로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D15CF4-321B-4ABD-B01C-B6767EB0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5" y="1214523"/>
            <a:ext cx="3639058" cy="762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484FAD-CD1E-45BB-A6F0-1B599CBF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211536"/>
            <a:ext cx="3524742" cy="790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02FA1D-8941-43B8-8307-9AFA46512898}"/>
              </a:ext>
            </a:extLst>
          </p:cNvPr>
          <p:cNvSpPr txBox="1"/>
          <p:nvPr/>
        </p:nvSpPr>
        <p:spPr>
          <a:xfrm>
            <a:off x="3709300" y="2303305"/>
            <a:ext cx="3775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en-US" altLang="ko-KR" sz="1600"/>
              <a:t>nn.Sequential</a:t>
            </a:r>
          </a:p>
          <a:p>
            <a:pPr algn="l"/>
            <a:r>
              <a:rPr lang="en-US" altLang="ko-KR" sz="1600"/>
              <a:t> : nn.Module</a:t>
            </a:r>
            <a:r>
              <a:rPr lang="ko-KR" altLang="en-US" sz="1600"/>
              <a:t>을 차례대로 쌓을 수 있음</a:t>
            </a:r>
            <a:r>
              <a:rPr lang="en-US" altLang="ko-KR" sz="1600"/>
              <a:t>.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FE8E467-90FE-47A9-9F8B-07844383BF8E}"/>
                  </a:ext>
                </a:extLst>
              </p:cNvPr>
              <p:cNvSpPr/>
              <p:nvPr/>
            </p:nvSpPr>
            <p:spPr>
              <a:xfrm>
                <a:off x="1781262" y="4198268"/>
                <a:ext cx="2298584" cy="117464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nn.Linear(2, 1)</a:t>
                </a:r>
              </a:p>
              <a:p>
                <a:pPr algn="ctr"/>
                <a:endParaRPr lang="en-US" altLang="ko-KR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FE8E467-90FE-47A9-9F8B-07844383B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62" y="4198268"/>
                <a:ext cx="2298584" cy="11746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66057D8-FCAE-4A3F-87D4-C64010899347}"/>
                  </a:ext>
                </a:extLst>
              </p:cNvPr>
              <p:cNvSpPr/>
              <p:nvPr/>
            </p:nvSpPr>
            <p:spPr>
              <a:xfrm>
                <a:off x="4945309" y="4198267"/>
                <a:ext cx="2298584" cy="117464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nn.Sigmoid()</a:t>
                </a:r>
              </a:p>
              <a:p>
                <a:pPr algn="ctr"/>
                <a:endParaRPr lang="en-US" altLang="ko-KR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66057D8-FCAE-4A3F-87D4-C64010899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09" y="4198267"/>
                <a:ext cx="2298584" cy="11746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2D28747-3F59-4C61-A243-365E602E2FCF}"/>
              </a:ext>
            </a:extLst>
          </p:cNvPr>
          <p:cNvSpPr txBox="1"/>
          <p:nvPr/>
        </p:nvSpPr>
        <p:spPr>
          <a:xfrm>
            <a:off x="4306348" y="455475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ym typeface="Wingdings" panose="05000000000000000000" pitchFamily="2" charset="2"/>
              </a:rPr>
              <a:t></a:t>
            </a:r>
            <a:endParaRPr lang="ko-KR" altLang="en-US" sz="240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9230E07-D37E-4F94-88F7-BE6443AEDD21}"/>
              </a:ext>
            </a:extLst>
          </p:cNvPr>
          <p:cNvSpPr/>
          <p:nvPr/>
        </p:nvSpPr>
        <p:spPr>
          <a:xfrm>
            <a:off x="1479259" y="4001186"/>
            <a:ext cx="6031684" cy="22063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D365D-37AA-4D23-BE6D-B00CA9B7F9C2}"/>
              </a:ext>
            </a:extLst>
          </p:cNvPr>
          <p:cNvSpPr txBox="1"/>
          <p:nvPr/>
        </p:nvSpPr>
        <p:spPr>
          <a:xfrm>
            <a:off x="3803009" y="3555124"/>
            <a:ext cx="1644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/>
              <a:t>nn.Sequential()</a:t>
            </a:r>
            <a:endParaRPr lang="ko-KR" altLang="en-US" sz="16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88DEE8-0353-47D5-A249-F4399ADCDA0E}"/>
                  </a:ext>
                </a:extLst>
              </p:cNvPr>
              <p:cNvSpPr txBox="1"/>
              <p:nvPr/>
            </p:nvSpPr>
            <p:spPr>
              <a:xfrm>
                <a:off x="443218" y="4793686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2000">
                    <a:sym typeface="Wingdings" panose="05000000000000000000" pitchFamily="2" charset="2"/>
                  </a:rPr>
                  <a:t>  </a:t>
                </a:r>
                <a:endParaRPr lang="ko-KR" altLang="en-US" sz="20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88DEE8-0353-47D5-A249-F4399ADCD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18" y="4793686"/>
                <a:ext cx="914400" cy="400110"/>
              </a:xfrm>
              <a:prstGeom prst="rect">
                <a:avLst/>
              </a:prstGeom>
              <a:blipFill>
                <a:blip r:embed="rId6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5292AE-BFEE-48A7-9D33-2ACD32767CB9}"/>
                  </a:ext>
                </a:extLst>
              </p:cNvPr>
              <p:cNvSpPr txBox="1"/>
              <p:nvPr/>
            </p:nvSpPr>
            <p:spPr>
              <a:xfrm>
                <a:off x="7775902" y="4686178"/>
                <a:ext cx="4231540" cy="52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0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𝐻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−(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𝑊𝑥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5292AE-BFEE-48A7-9D33-2ACD3276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02" y="4686178"/>
                <a:ext cx="4231540" cy="528543"/>
              </a:xfrm>
              <a:prstGeom prst="rect">
                <a:avLst/>
              </a:prstGeom>
              <a:blipFill>
                <a:blip r:embed="rId7"/>
                <a:stretch>
                  <a:fillRect l="-1585" b="-8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C1385B6E-00DE-454F-8740-9C9C20D2E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445" y="1481883"/>
            <a:ext cx="2400635" cy="17147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3806CB-5A46-4498-83B3-C60C0211CA7D}"/>
              </a:ext>
            </a:extLst>
          </p:cNvPr>
          <p:cNvSpPr txBox="1"/>
          <p:nvPr/>
        </p:nvSpPr>
        <p:spPr>
          <a:xfrm>
            <a:off x="7234106" y="1022176"/>
            <a:ext cx="4773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Logistic Regression</a:t>
            </a:r>
            <a:r>
              <a:rPr lang="ko-KR" altLang="en-US" sz="1600"/>
              <a:t>도 인공 신경망으로 간주 가능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85B349-E893-4AC0-B80C-F29116372303}"/>
                  </a:ext>
                </a:extLst>
              </p:cNvPr>
              <p:cNvSpPr txBox="1"/>
              <p:nvPr/>
            </p:nvSpPr>
            <p:spPr>
              <a:xfrm>
                <a:off x="7234107" y="3275356"/>
                <a:ext cx="47733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85B349-E893-4AC0-B80C-F29116372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107" y="3275356"/>
                <a:ext cx="4773335" cy="338554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83070-0879-4706-860A-305EF67B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2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3. Logistic Regression 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38CFC-0977-4F72-8FBF-311490100F62}"/>
              </a:ext>
            </a:extLst>
          </p:cNvPr>
          <p:cNvSpPr txBox="1"/>
          <p:nvPr/>
        </p:nvSpPr>
        <p:spPr>
          <a:xfrm>
            <a:off x="226501" y="931178"/>
            <a:ext cx="317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nn.Sequential</a:t>
            </a:r>
            <a:r>
              <a:rPr lang="ko-KR" altLang="en-US" sz="1600"/>
              <a:t>을 클래스로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4C51F8-E671-41C6-9AE7-497ADD92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6" y="1353622"/>
            <a:ext cx="2800741" cy="1514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8F6E4A-8DEA-4C06-95C5-1BBEFC3A3F96}"/>
              </a:ext>
            </a:extLst>
          </p:cNvPr>
          <p:cNvSpPr txBox="1"/>
          <p:nvPr/>
        </p:nvSpPr>
        <p:spPr>
          <a:xfrm>
            <a:off x="394281" y="2971800"/>
            <a:ext cx="2558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- nn.Module</a:t>
            </a:r>
            <a:r>
              <a:rPr lang="ko-KR" altLang="en-US" sz="1600"/>
              <a:t>을 상속 받음</a:t>
            </a:r>
            <a:endParaRPr lang="en-US" altLang="ko-KR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16FD-2DB5-404C-9795-CB0C4A46D293}"/>
              </a:ext>
            </a:extLst>
          </p:cNvPr>
          <p:cNvSpPr txBox="1"/>
          <p:nvPr/>
        </p:nvSpPr>
        <p:spPr>
          <a:xfrm>
            <a:off x="394281" y="3310354"/>
            <a:ext cx="618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- super().__init__() </a:t>
            </a:r>
            <a:r>
              <a:rPr lang="en-US" altLang="ko-KR" sz="1600">
                <a:sym typeface="Wingdings" panose="05000000000000000000" pitchFamily="2" charset="2"/>
              </a:rPr>
              <a:t></a:t>
            </a:r>
            <a:r>
              <a:rPr lang="en-US" altLang="ko-KR" sz="1600"/>
              <a:t> nn.Moduule </a:t>
            </a:r>
            <a:r>
              <a:rPr lang="ko-KR" altLang="en-US" sz="1600"/>
              <a:t>클래스의 속성을 가지고 초기화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98231-E9F5-41AB-BC71-67936F11E455}"/>
              </a:ext>
            </a:extLst>
          </p:cNvPr>
          <p:cNvSpPr txBox="1"/>
          <p:nvPr/>
        </p:nvSpPr>
        <p:spPr>
          <a:xfrm>
            <a:off x="394281" y="3697745"/>
            <a:ext cx="6613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- forward(self, x)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0BFA2-FE6A-472C-8B80-F2173AB40D01}"/>
              </a:ext>
            </a:extLst>
          </p:cNvPr>
          <p:cNvSpPr txBox="1"/>
          <p:nvPr/>
        </p:nvSpPr>
        <p:spPr>
          <a:xfrm>
            <a:off x="643158" y="4036299"/>
            <a:ext cx="5933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model </a:t>
            </a:r>
            <a:r>
              <a:rPr lang="ko-KR" altLang="en-US" sz="1600">
                <a:sym typeface="Wingdings" panose="05000000000000000000" pitchFamily="2" charset="2"/>
              </a:rPr>
              <a:t>객체를 데이터와 함께 호출하면 자동으로 실행됨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283DD0-619D-4DE2-8B18-3E6F12BBFFCA}"/>
                  </a:ext>
                </a:extLst>
              </p:cNvPr>
              <p:cNvSpPr txBox="1"/>
              <p:nvPr/>
            </p:nvSpPr>
            <p:spPr>
              <a:xfrm>
                <a:off x="643158" y="4370172"/>
                <a:ext cx="3808602" cy="34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60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입</m:t>
                    </m:r>
                  </m:oMath>
                </a14:m>
                <a:r>
                  <a:rPr lang="ko-KR" altLang="en-US" sz="1600"/>
                  <a:t>력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 sz="1600"/>
                  <a:t>부터 예측값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/>
                  <a:t>를 얻는 것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283DD0-619D-4DE2-8B18-3E6F12BBF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58" y="4370172"/>
                <a:ext cx="3808602" cy="343235"/>
              </a:xfrm>
              <a:prstGeom prst="rect">
                <a:avLst/>
              </a:prstGeom>
              <a:blipFill>
                <a:blip r:embed="rId3"/>
                <a:stretch>
                  <a:fillRect l="-962" t="-5357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F8952-8AFE-4A80-8B3D-59B08AFC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1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9D1038-3B04-4720-8B0A-689E4259EE4D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1. Tensor</a:t>
            </a:r>
            <a:endParaRPr lang="ko-KR" alt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A53360-4600-4A20-B130-7E5DC90CE73A}"/>
              </a:ext>
            </a:extLst>
          </p:cNvPr>
          <p:cNvSpPr txBox="1"/>
          <p:nvPr/>
        </p:nvSpPr>
        <p:spPr>
          <a:xfrm>
            <a:off x="-1" y="1090568"/>
            <a:ext cx="12191999" cy="3316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/>
              <a:t>Numpy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np.array()			: </a:t>
            </a:r>
            <a:r>
              <a:rPr lang="ko-KR" altLang="en-US"/>
              <a:t>배열 생성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shape			: </a:t>
            </a:r>
            <a:r>
              <a:rPr lang="ko-KR" altLang="en-US"/>
              <a:t>배열의 크기 반환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np.zeros((a, b))		: (a, b) </a:t>
            </a:r>
            <a:r>
              <a:rPr lang="ko-KR" altLang="en-US"/>
              <a:t>크기의 모든 값이 </a:t>
            </a:r>
            <a:r>
              <a:rPr lang="en-US" altLang="ko-KR"/>
              <a:t>0</a:t>
            </a:r>
            <a:r>
              <a:rPr lang="ko-KR" altLang="en-US"/>
              <a:t>인 배열 생성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np.ones((a, b))		: (a, b) </a:t>
            </a:r>
            <a:r>
              <a:rPr lang="ko-KR" altLang="en-US"/>
              <a:t>크기의 모든 값이 </a:t>
            </a:r>
            <a:r>
              <a:rPr lang="en-US" altLang="ko-KR"/>
              <a:t>1</a:t>
            </a:r>
            <a:r>
              <a:rPr lang="ko-KR" altLang="en-US"/>
              <a:t>인 배열 생성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np.full((a, b), x)		: (a, b) </a:t>
            </a:r>
            <a:r>
              <a:rPr lang="ko-KR" altLang="en-US"/>
              <a:t>크기의 모든 값이 </a:t>
            </a:r>
            <a:r>
              <a:rPr lang="en-US" altLang="ko-KR"/>
              <a:t>x</a:t>
            </a:r>
            <a:r>
              <a:rPr lang="ko-KR" altLang="en-US"/>
              <a:t>인 배열 생성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np.eye(a)			: (a, a) </a:t>
            </a:r>
            <a:r>
              <a:rPr lang="ko-KR" altLang="en-US"/>
              <a:t>크기의 단위행렬 생성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/>
              <a:t>np.random.random((a, b))	: (a, b) </a:t>
            </a:r>
            <a:r>
              <a:rPr lang="ko-KR" altLang="en-US"/>
              <a:t>크기의 임의의 값을 갖는 배열 생성</a:t>
            </a:r>
            <a:endParaRPr lang="en-US" altLang="ko-KR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5B45A1-5389-47D0-8253-CD312C38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230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3. Logistic Regression </a:t>
            </a:r>
            <a:endParaRPr lang="ko-KR" altLang="en-US" sz="28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3CF22F-C6C2-42E1-BB9B-89A28CC4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1" y="1602766"/>
            <a:ext cx="2114845" cy="800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E4CE4C-2DC3-403D-9976-983ECD82FF89}"/>
              </a:ext>
            </a:extLst>
          </p:cNvPr>
          <p:cNvSpPr txBox="1"/>
          <p:nvPr/>
        </p:nvSpPr>
        <p:spPr>
          <a:xfrm>
            <a:off x="513831" y="894880"/>
            <a:ext cx="304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Full code(nn.Module </a:t>
            </a:r>
            <a:r>
              <a:rPr lang="ko-KR" altLang="en-US" sz="2000"/>
              <a:t>상속받아 클래스 이용</a:t>
            </a:r>
            <a:r>
              <a:rPr lang="en-US" altLang="ko-KR" sz="2000"/>
              <a:t>)</a:t>
            </a:r>
            <a:endParaRPr lang="ko-KR" altLang="en-US" sz="2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EABFCE-0F50-4CBA-BA16-1C7F5B0F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1" y="2473121"/>
            <a:ext cx="3839111" cy="790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2EF484-2C4D-43A5-B072-818AEF851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31" y="3333949"/>
            <a:ext cx="2791215" cy="1514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BF0DFC-B4CB-432A-B831-ED82D45D3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31" y="4918778"/>
            <a:ext cx="1686160" cy="2095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78BD2A-A67F-407D-BDFA-05084C6D4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583" y="1142681"/>
            <a:ext cx="6344535" cy="457263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47C4A2-F083-43D0-B2A6-F97E60D6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79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EB813-2123-4F8C-B5A7-3EBB082A3E88}"/>
              </a:ext>
            </a:extLst>
          </p:cNvPr>
          <p:cNvSpPr txBox="1"/>
          <p:nvPr/>
        </p:nvSpPr>
        <p:spPr>
          <a:xfrm>
            <a:off x="104442" y="864066"/>
            <a:ext cx="3146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Softmax Regression</a:t>
            </a:r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1D732-EE91-4A3F-9F67-AEA6CA04A9FC}"/>
              </a:ext>
            </a:extLst>
          </p:cNvPr>
          <p:cNvSpPr txBox="1"/>
          <p:nvPr/>
        </p:nvSpPr>
        <p:spPr>
          <a:xfrm>
            <a:off x="377504" y="1388865"/>
            <a:ext cx="815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3</a:t>
            </a:r>
            <a:r>
              <a:rPr lang="ko-KR" altLang="en-US" sz="1600">
                <a:sym typeface="Wingdings" panose="05000000000000000000" pitchFamily="2" charset="2"/>
              </a:rPr>
              <a:t>개 이상의 선택지로부터 </a:t>
            </a:r>
            <a:r>
              <a:rPr lang="en-US" altLang="ko-KR" sz="1600">
                <a:sym typeface="Wingdings" panose="05000000000000000000" pitchFamily="2" charset="2"/>
              </a:rPr>
              <a:t>1</a:t>
            </a:r>
            <a:r>
              <a:rPr lang="ko-KR" altLang="en-US" sz="1600">
                <a:sym typeface="Wingdings" panose="05000000000000000000" pitchFamily="2" charset="2"/>
              </a:rPr>
              <a:t>개를 선택하는 </a:t>
            </a:r>
            <a:r>
              <a:rPr lang="en-US" altLang="ko-KR" sz="1600">
                <a:sym typeface="Wingdings" panose="05000000000000000000" pitchFamily="2" charset="2"/>
              </a:rPr>
              <a:t>Multi-class classification</a:t>
            </a:r>
            <a:r>
              <a:rPr lang="ko-KR" altLang="en-US" sz="1600">
                <a:sym typeface="Wingdings" panose="05000000000000000000" pitchFamily="2" charset="2"/>
              </a:rPr>
              <a:t>을 풀기 위함</a:t>
            </a:r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B4F29-6C06-428B-A324-CFCAE7FD6501}"/>
              </a:ext>
            </a:extLst>
          </p:cNvPr>
          <p:cNvSpPr txBox="1"/>
          <p:nvPr/>
        </p:nvSpPr>
        <p:spPr>
          <a:xfrm>
            <a:off x="104442" y="4480811"/>
            <a:ext cx="2799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2. One-hot encoding</a:t>
            </a:r>
            <a:endParaRPr lang="ko-KR" alt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F9268-47F1-4C9A-9A58-24DAFD40D71B}"/>
              </a:ext>
            </a:extLst>
          </p:cNvPr>
          <p:cNvSpPr txBox="1"/>
          <p:nvPr/>
        </p:nvSpPr>
        <p:spPr>
          <a:xfrm>
            <a:off x="3902697" y="423263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ko-KR" altLang="en-US" sz="16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342D1A-5A02-4CDB-A498-E3A6BE80DF62}"/>
              </a:ext>
            </a:extLst>
          </p:cNvPr>
          <p:cNvSpPr txBox="1"/>
          <p:nvPr/>
        </p:nvSpPr>
        <p:spPr>
          <a:xfrm>
            <a:off x="377504" y="4880921"/>
            <a:ext cx="6566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ko-KR" altLang="en-US" sz="1600">
                <a:sym typeface="Wingdings" panose="05000000000000000000" pitchFamily="2" charset="2"/>
              </a:rPr>
              <a:t>각 선택지에 </a:t>
            </a:r>
            <a:r>
              <a:rPr lang="en-US" altLang="ko-KR" sz="1600">
                <a:sym typeface="Wingdings" panose="05000000000000000000" pitchFamily="2" charset="2"/>
              </a:rPr>
              <a:t>index</a:t>
            </a:r>
            <a:r>
              <a:rPr lang="ko-KR" altLang="en-US" sz="1600">
                <a:sym typeface="Wingdings" panose="05000000000000000000" pitchFamily="2" charset="2"/>
              </a:rPr>
              <a:t>를 부여하여 해당하는 </a:t>
            </a:r>
            <a:r>
              <a:rPr lang="en-US" altLang="ko-KR" sz="1600">
                <a:sym typeface="Wingdings" panose="05000000000000000000" pitchFamily="2" charset="2"/>
              </a:rPr>
              <a:t>index</a:t>
            </a:r>
            <a:r>
              <a:rPr lang="ko-KR" altLang="en-US" sz="1600">
                <a:sym typeface="Wingdings" panose="05000000000000000000" pitchFamily="2" charset="2"/>
              </a:rPr>
              <a:t>에만 </a:t>
            </a:r>
            <a:r>
              <a:rPr lang="en-US" altLang="ko-KR" sz="1600">
                <a:sym typeface="Wingdings" panose="05000000000000000000" pitchFamily="2" charset="2"/>
              </a:rPr>
              <a:t>1, </a:t>
            </a:r>
            <a:r>
              <a:rPr lang="ko-KR" altLang="en-US" sz="1600">
                <a:sym typeface="Wingdings" panose="05000000000000000000" pitchFamily="2" charset="2"/>
              </a:rPr>
              <a:t>아니면 </a:t>
            </a:r>
            <a:r>
              <a:rPr lang="en-US" altLang="ko-KR" sz="1600">
                <a:sym typeface="Wingdings" panose="05000000000000000000" pitchFamily="2" charset="2"/>
              </a:rPr>
              <a:t>0</a:t>
            </a:r>
            <a:endParaRPr lang="ko-KR" altLang="en-US" sz="1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6CE58B6-6EEB-4865-B32C-1A4F247A16C8}"/>
              </a:ext>
            </a:extLst>
          </p:cNvPr>
          <p:cNvSpPr txBox="1"/>
          <p:nvPr/>
        </p:nvSpPr>
        <p:spPr>
          <a:xfrm>
            <a:off x="377504" y="5299858"/>
            <a:ext cx="593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ko-KR" altLang="en-US" sz="1600">
                <a:sym typeface="Wingdings" panose="05000000000000000000" pitchFamily="2" charset="2"/>
              </a:rPr>
              <a:t>각 클래스가 순서의 의미를 갖지 않을 때 </a:t>
            </a:r>
            <a:r>
              <a:rPr lang="en-US" altLang="ko-KR" sz="1600">
                <a:sym typeface="Wingdings" panose="05000000000000000000" pitchFamily="2" charset="2"/>
              </a:rPr>
              <a:t>(</a:t>
            </a:r>
            <a:r>
              <a:rPr lang="ko-KR" altLang="en-US" sz="1600">
                <a:sym typeface="Wingdings" panose="05000000000000000000" pitchFamily="2" charset="2"/>
              </a:rPr>
              <a:t>오차가 균등할 때</a:t>
            </a:r>
            <a:r>
              <a:rPr lang="en-US" altLang="ko-KR" sz="1600">
                <a:sym typeface="Wingdings" panose="05000000000000000000" pitchFamily="2" charset="2"/>
              </a:rPr>
              <a:t>)</a:t>
            </a:r>
            <a:endParaRPr lang="ko-KR" altLang="en-US" sz="16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58FCFC-96A3-408A-954C-4CFDAE61DFBE}"/>
              </a:ext>
            </a:extLst>
          </p:cNvPr>
          <p:cNvSpPr txBox="1"/>
          <p:nvPr/>
        </p:nvSpPr>
        <p:spPr>
          <a:xfrm>
            <a:off x="216815" y="183551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/>
              <a:t>1. </a:t>
            </a:r>
            <a:r>
              <a:rPr lang="ko-KR" altLang="en-US" sz="2000"/>
              <a:t>정수 </a:t>
            </a:r>
            <a:r>
              <a:rPr lang="en-US" altLang="ko-KR" sz="2000"/>
              <a:t>encoding</a:t>
            </a:r>
            <a:endParaRPr lang="ko-KR" altLang="en-US" sz="20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2FE575-2CFD-46DC-81CA-65A59A74052F}"/>
              </a:ext>
            </a:extLst>
          </p:cNvPr>
          <p:cNvSpPr txBox="1"/>
          <p:nvPr/>
        </p:nvSpPr>
        <p:spPr>
          <a:xfrm>
            <a:off x="377504" y="2201587"/>
            <a:ext cx="461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ko-KR" altLang="en-US" sz="1600">
                <a:sym typeface="Wingdings" panose="05000000000000000000" pitchFamily="2" charset="2"/>
              </a:rPr>
              <a:t>각 클래스가 순서의 의미를 가질 때</a:t>
            </a:r>
            <a:endParaRPr lang="ko-KR" altLang="en-US" sz="1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78BC6-0CB2-4C4D-9FE4-334EAA9CC1C2}"/>
              </a:ext>
            </a:extLst>
          </p:cNvPr>
          <p:cNvSpPr txBox="1"/>
          <p:nvPr/>
        </p:nvSpPr>
        <p:spPr>
          <a:xfrm>
            <a:off x="377504" y="2586824"/>
            <a:ext cx="5910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ex) </a:t>
            </a:r>
          </a:p>
          <a:p>
            <a:pPr algn="l"/>
            <a:r>
              <a:rPr lang="en-US" altLang="ko-KR" sz="1600"/>
              <a:t>   {1</a:t>
            </a:r>
            <a:r>
              <a:rPr lang="ko-KR" altLang="en-US" sz="1600"/>
              <a:t>층</a:t>
            </a:r>
            <a:r>
              <a:rPr lang="en-US" altLang="ko-KR" sz="1600"/>
              <a:t>, 2</a:t>
            </a:r>
            <a:r>
              <a:rPr lang="ko-KR" altLang="en-US" sz="1600"/>
              <a:t>층 </a:t>
            </a:r>
            <a:r>
              <a:rPr lang="en-US" altLang="ko-KR" sz="1600"/>
              <a:t>,3</a:t>
            </a:r>
            <a:r>
              <a:rPr lang="ko-KR" altLang="en-US" sz="1600"/>
              <a:t>층</a:t>
            </a:r>
            <a:r>
              <a:rPr lang="en-US" altLang="ko-KR" sz="1600"/>
              <a:t>}, {10</a:t>
            </a:r>
            <a:r>
              <a:rPr lang="ko-KR" altLang="en-US" sz="1600"/>
              <a:t>대</a:t>
            </a:r>
            <a:r>
              <a:rPr lang="en-US" altLang="ko-KR" sz="1600"/>
              <a:t>, 20</a:t>
            </a:r>
            <a:r>
              <a:rPr lang="ko-KR" altLang="en-US" sz="1600"/>
              <a:t>대</a:t>
            </a:r>
            <a:r>
              <a:rPr lang="en-US" altLang="ko-KR" sz="1600"/>
              <a:t>, 30</a:t>
            </a:r>
            <a:r>
              <a:rPr lang="ko-KR" altLang="en-US" sz="1600"/>
              <a:t>대</a:t>
            </a:r>
            <a:r>
              <a:rPr lang="en-US" altLang="ko-KR" sz="1600"/>
              <a:t>, 40</a:t>
            </a:r>
            <a:r>
              <a:rPr lang="ko-KR" altLang="en-US" sz="1600"/>
              <a:t>대</a:t>
            </a:r>
            <a:r>
              <a:rPr lang="en-US" altLang="ko-KR" sz="1600"/>
              <a:t>}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184351A-0FC8-4532-AB3F-6F68BD2842C0}"/>
                  </a:ext>
                </a:extLst>
              </p:cNvPr>
              <p:cNvSpPr txBox="1"/>
              <p:nvPr/>
            </p:nvSpPr>
            <p:spPr>
              <a:xfrm>
                <a:off x="587043" y="3136612"/>
                <a:ext cx="50098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600"/>
                  <a:t>실제 값 </a:t>
                </a:r>
                <a:r>
                  <a:rPr lang="en-US" altLang="ko-KR" sz="1600"/>
                  <a:t>: 20</a:t>
                </a:r>
                <a:r>
                  <a:rPr lang="ko-KR" altLang="en-US" sz="1600"/>
                  <a:t>대</a:t>
                </a:r>
                <a:r>
                  <a:rPr lang="en-US" altLang="ko-KR" sz="1600"/>
                  <a:t>, </a:t>
                </a:r>
                <a:r>
                  <a:rPr lang="ko-KR" altLang="en-US" sz="1600"/>
                  <a:t>예측 값 </a:t>
                </a:r>
                <a:r>
                  <a:rPr lang="en-US" altLang="ko-KR" sz="1600"/>
                  <a:t>: 10</a:t>
                </a:r>
                <a:r>
                  <a:rPr lang="ko-KR" altLang="en-US" sz="1600"/>
                  <a:t>대 </a:t>
                </a:r>
                <a:r>
                  <a:rPr lang="en-US" altLang="ko-KR" sz="1600">
                    <a:sym typeface="Wingdings" panose="05000000000000000000" pitchFamily="2" charset="2"/>
                  </a:rPr>
                  <a:t> loss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∝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1−0</m:t>
                            </m:r>
                          </m:e>
                        </m:d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endParaRPr lang="en-US" altLang="ko-KR" sz="1600" b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l"/>
                <a:r>
                  <a:rPr lang="ko-KR" altLang="en-US" sz="1600"/>
                  <a:t>실제 값</a:t>
                </a:r>
                <a:r>
                  <a:rPr lang="en-US" altLang="ko-KR" sz="1600"/>
                  <a:t> : 30</a:t>
                </a:r>
                <a:r>
                  <a:rPr lang="ko-KR" altLang="en-US" sz="1600"/>
                  <a:t>대</a:t>
                </a:r>
                <a:r>
                  <a:rPr lang="en-US" altLang="ko-KR" sz="1600"/>
                  <a:t>, </a:t>
                </a:r>
                <a:r>
                  <a:rPr lang="ko-KR" altLang="en-US" sz="1600"/>
                  <a:t>예측 값</a:t>
                </a:r>
                <a:r>
                  <a:rPr lang="en-US" altLang="ko-KR" sz="1600"/>
                  <a:t> : 10</a:t>
                </a:r>
                <a:r>
                  <a:rPr lang="ko-KR" altLang="en-US" sz="1600"/>
                  <a:t>대 </a:t>
                </a:r>
                <a:r>
                  <a:rPr lang="en-US" altLang="ko-KR" sz="1600">
                    <a:sym typeface="Wingdings" panose="05000000000000000000" pitchFamily="2" charset="2"/>
                  </a:rPr>
                  <a:t> loss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∝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2−0</m:t>
                            </m:r>
                          </m:e>
                        </m:d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184351A-0FC8-4532-AB3F-6F68BD28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43" y="3136612"/>
                <a:ext cx="5009898" cy="584775"/>
              </a:xfrm>
              <a:prstGeom prst="rect">
                <a:avLst/>
              </a:prstGeom>
              <a:blipFill>
                <a:blip r:embed="rId2"/>
                <a:stretch>
                  <a:fillRect l="-608" t="-4211" b="-1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024F4255-39AC-423C-8559-1F83EFB54FC8}"/>
              </a:ext>
            </a:extLst>
          </p:cNvPr>
          <p:cNvSpPr txBox="1"/>
          <p:nvPr/>
        </p:nvSpPr>
        <p:spPr>
          <a:xfrm>
            <a:off x="5806479" y="3199350"/>
            <a:ext cx="579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기계에게 </a:t>
            </a:r>
            <a:r>
              <a:rPr lang="en-US" altLang="ko-KR" u="sng">
                <a:sym typeface="Wingdings" panose="05000000000000000000" pitchFamily="2" charset="2"/>
              </a:rPr>
              <a:t>10</a:t>
            </a:r>
            <a:r>
              <a:rPr lang="ko-KR" altLang="en-US" u="sng">
                <a:sym typeface="Wingdings" panose="05000000000000000000" pitchFamily="2" charset="2"/>
              </a:rPr>
              <a:t>대</a:t>
            </a:r>
            <a:r>
              <a:rPr lang="ko-KR" altLang="en-US">
                <a:sym typeface="Wingdings" panose="05000000000000000000" pitchFamily="2" charset="2"/>
              </a:rPr>
              <a:t>가 </a:t>
            </a:r>
            <a:r>
              <a:rPr lang="en-US" altLang="ko-KR">
                <a:sym typeface="Wingdings" panose="05000000000000000000" pitchFamily="2" charset="2"/>
              </a:rPr>
              <a:t>30</a:t>
            </a:r>
            <a:r>
              <a:rPr lang="ko-KR" altLang="en-US">
                <a:sym typeface="Wingdings" panose="05000000000000000000" pitchFamily="2" charset="2"/>
              </a:rPr>
              <a:t>대보다는 </a:t>
            </a:r>
            <a:r>
              <a:rPr lang="en-US" altLang="ko-KR" u="sng">
                <a:sym typeface="Wingdings" panose="05000000000000000000" pitchFamily="2" charset="2"/>
              </a:rPr>
              <a:t>20</a:t>
            </a:r>
            <a:r>
              <a:rPr lang="ko-KR" altLang="en-US" u="sng">
                <a:sym typeface="Wingdings" panose="05000000000000000000" pitchFamily="2" charset="2"/>
              </a:rPr>
              <a:t>대</a:t>
            </a:r>
            <a:r>
              <a:rPr lang="ko-KR" altLang="en-US">
                <a:sym typeface="Wingdings" panose="05000000000000000000" pitchFamily="2" charset="2"/>
              </a:rPr>
              <a:t>가 가깝다고 학습</a:t>
            </a:r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E0027B-8FA2-4207-B578-80B118101325}"/>
              </a:ext>
            </a:extLst>
          </p:cNvPr>
          <p:cNvSpPr txBox="1"/>
          <p:nvPr/>
        </p:nvSpPr>
        <p:spPr>
          <a:xfrm>
            <a:off x="5580668" y="2974156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ko-KR" altLang="en-US" sz="16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A308F3-0A7D-4244-A131-37644FAA7075}"/>
              </a:ext>
            </a:extLst>
          </p:cNvPr>
          <p:cNvSpPr txBox="1"/>
          <p:nvPr/>
        </p:nvSpPr>
        <p:spPr>
          <a:xfrm>
            <a:off x="5252301" y="218323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21D59E8-AF40-4E57-B34D-942EFBF0450F}"/>
                  </a:ext>
                </a:extLst>
              </p:cNvPr>
              <p:cNvSpPr txBox="1"/>
              <p:nvPr/>
            </p:nvSpPr>
            <p:spPr>
              <a:xfrm>
                <a:off x="454058" y="5672358"/>
                <a:ext cx="272876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600"/>
                  <a:t>ex)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1, 0, 0</m:t>
                                  </m:r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0, 1, 0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1600" b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1, 0, 0</m:t>
                                  </m:r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0, 0, 1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21D59E8-AF40-4E57-B34D-942EFBF0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8" y="5672358"/>
                <a:ext cx="2728760" cy="830997"/>
              </a:xfrm>
              <a:prstGeom prst="rect">
                <a:avLst/>
              </a:prstGeom>
              <a:blipFill>
                <a:blip r:embed="rId3"/>
                <a:stretch>
                  <a:fillRect l="-1116" t="-2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67D05989-D58B-4F68-AA9E-FE83DF29279E}"/>
              </a:ext>
            </a:extLst>
          </p:cNvPr>
          <p:cNvSpPr txBox="1"/>
          <p:nvPr/>
        </p:nvSpPr>
        <p:spPr>
          <a:xfrm>
            <a:off x="3625404" y="5854492"/>
            <a:ext cx="457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ko-KR" altLang="en-US" sz="1600"/>
              <a:t>모든 쌍에 대해서 </a:t>
            </a:r>
            <a:r>
              <a:rPr lang="en-US" altLang="ko-KR" sz="1600"/>
              <a:t>loss</a:t>
            </a:r>
            <a:r>
              <a:rPr lang="ko-KR" altLang="en-US" sz="1600"/>
              <a:t>가 동일</a:t>
            </a:r>
            <a:endParaRPr lang="en-US" altLang="ko-KR" sz="1600"/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ko-KR" altLang="en-US" sz="1600"/>
              <a:t>각 클래스의 표현 방법이 무작위성을 가진다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6679D-33A7-49C7-B607-54AC2ABF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823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1F1ED-F927-4093-8913-F4CC0C57C4BB}"/>
              </a:ext>
            </a:extLst>
          </p:cNvPr>
          <p:cNvSpPr txBox="1"/>
          <p:nvPr/>
        </p:nvSpPr>
        <p:spPr>
          <a:xfrm>
            <a:off x="3737918" y="3228945"/>
            <a:ext cx="4716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/>
              <a:t>Q) Multi-variable</a:t>
            </a:r>
            <a:r>
              <a:rPr lang="ko-KR" altLang="en-US" sz="2000"/>
              <a:t>과 </a:t>
            </a:r>
            <a:r>
              <a:rPr lang="en-US" altLang="ko-KR" sz="2000"/>
              <a:t>Multi-class</a:t>
            </a:r>
            <a:r>
              <a:rPr lang="ko-KR" altLang="en-US" sz="2000"/>
              <a:t>의 차이</a:t>
            </a:r>
            <a:r>
              <a:rPr lang="en-US" altLang="ko-KR" sz="2000"/>
              <a:t>?</a:t>
            </a:r>
            <a:endParaRPr lang="ko-KR" altLang="en-US" sz="20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5A46D-53C9-4676-9143-E60B3D00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111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F31A9-380E-4656-B908-D0D105EDAE21}"/>
              </a:ext>
            </a:extLst>
          </p:cNvPr>
          <p:cNvSpPr txBox="1"/>
          <p:nvPr/>
        </p:nvSpPr>
        <p:spPr>
          <a:xfrm>
            <a:off x="3483746" y="3105834"/>
            <a:ext cx="522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/>
              <a:t>Multi-variable : input</a:t>
            </a:r>
            <a:r>
              <a:rPr lang="ko-KR" altLang="en-US"/>
              <a:t>이 여러개</a:t>
            </a:r>
            <a:endParaRPr lang="en-US" altLang="ko-KR"/>
          </a:p>
          <a:p>
            <a:pPr algn="l"/>
            <a:r>
              <a:rPr lang="en-US" altLang="ko-KR"/>
              <a:t>Multi-class : </a:t>
            </a:r>
            <a:r>
              <a:rPr lang="ko-KR" altLang="en-US"/>
              <a:t>정답</a:t>
            </a:r>
            <a:r>
              <a:rPr lang="en-US" altLang="ko-KR"/>
              <a:t>(label)</a:t>
            </a:r>
            <a:r>
              <a:rPr lang="ko-KR" altLang="en-US"/>
              <a:t>이 </a:t>
            </a:r>
            <a:r>
              <a:rPr lang="en-US" altLang="ko-KR"/>
              <a:t>3</a:t>
            </a:r>
            <a:r>
              <a:rPr lang="ko-KR" altLang="en-US"/>
              <a:t>개 이상 중 하나 선택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124FCA-EC86-4278-A454-2F284E1D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67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8E2F7-AAE4-4C4F-859B-F47DFE1107A1}"/>
              </a:ext>
            </a:extLst>
          </p:cNvPr>
          <p:cNvSpPr txBox="1"/>
          <p:nvPr/>
        </p:nvSpPr>
        <p:spPr>
          <a:xfrm>
            <a:off x="245097" y="928540"/>
            <a:ext cx="609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/>
              <a:t>Logistic Regression vs Softmax Regression</a:t>
            </a:r>
            <a:endParaRPr lang="ko-KR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AD30A-8340-414C-A73B-2E0606F9CFE0}"/>
              </a:ext>
            </a:extLst>
          </p:cNvPr>
          <p:cNvSpPr txBox="1"/>
          <p:nvPr/>
        </p:nvSpPr>
        <p:spPr>
          <a:xfrm>
            <a:off x="245097" y="1605681"/>
            <a:ext cx="2714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/>
              <a:t>1) Logistic Regression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E4F41-0ABC-4A9A-8CBB-BFC5151B8CE7}"/>
              </a:ext>
            </a:extLst>
          </p:cNvPr>
          <p:cNvSpPr txBox="1"/>
          <p:nvPr/>
        </p:nvSpPr>
        <p:spPr>
          <a:xfrm>
            <a:off x="565608" y="2021212"/>
            <a:ext cx="2488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/>
              <a:t>: </a:t>
            </a:r>
            <a:r>
              <a:rPr lang="ko-KR" altLang="en-US" sz="1600"/>
              <a:t>주로 </a:t>
            </a:r>
            <a:r>
              <a:rPr lang="en-US" altLang="ko-KR" sz="1600"/>
              <a:t>Sigmoid</a:t>
            </a:r>
            <a:r>
              <a:rPr lang="ko-KR" altLang="en-US" sz="1600"/>
              <a:t>함수 이용</a:t>
            </a:r>
            <a:r>
              <a:rPr lang="en-US" altLang="ko-KR" sz="1600"/>
              <a:t>.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9">
                <a:extLst>
                  <a:ext uri="{FF2B5EF4-FFF2-40B4-BE49-F238E27FC236}">
                    <a16:creationId xmlns:a16="http://schemas.microsoft.com/office/drawing/2014/main" id="{437C0B89-C304-4577-BD67-265A42FEEF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484953"/>
                  </p:ext>
                </p:extLst>
              </p:nvPr>
            </p:nvGraphicFramePr>
            <p:xfrm>
              <a:off x="1004478" y="2514868"/>
              <a:ext cx="1878416" cy="37084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9604">
                      <a:extLst>
                        <a:ext uri="{9D8B030D-6E8A-4147-A177-3AD203B41FA5}">
                          <a16:colId xmlns:a16="http://schemas.microsoft.com/office/drawing/2014/main" val="3518329949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2616577911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1146783240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30291137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4199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9">
                <a:extLst>
                  <a:ext uri="{FF2B5EF4-FFF2-40B4-BE49-F238E27FC236}">
                    <a16:creationId xmlns:a16="http://schemas.microsoft.com/office/drawing/2014/main" id="{437C0B89-C304-4577-BD67-265A42FEEF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484953"/>
                  </p:ext>
                </p:extLst>
              </p:nvPr>
            </p:nvGraphicFramePr>
            <p:xfrm>
              <a:off x="1004478" y="2514868"/>
              <a:ext cx="1878416" cy="37084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9604">
                      <a:extLst>
                        <a:ext uri="{9D8B030D-6E8A-4147-A177-3AD203B41FA5}">
                          <a16:colId xmlns:a16="http://schemas.microsoft.com/office/drawing/2014/main" val="3518329949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2616577911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1146783240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30291137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299" t="-1613" r="-307792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13" r="-203846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2597" t="-1613" r="-10649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2597" t="-1613" r="-6494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41998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B3A2A61-B1CC-4399-92BC-E20CD79E74FF}"/>
              </a:ext>
            </a:extLst>
          </p:cNvPr>
          <p:cNvSpPr txBox="1"/>
          <p:nvPr/>
        </p:nvSpPr>
        <p:spPr>
          <a:xfrm>
            <a:off x="460825" y="251637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/>
              <a:t>X =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B9E45-6B7D-4D56-A2CB-1AFAE46A751E}"/>
              </a:ext>
            </a:extLst>
          </p:cNvPr>
          <p:cNvSpPr txBox="1"/>
          <p:nvPr/>
        </p:nvSpPr>
        <p:spPr>
          <a:xfrm>
            <a:off x="3053790" y="251486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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24EE1-077C-4E47-9D62-48EB0B8EE54B}"/>
              </a:ext>
            </a:extLst>
          </p:cNvPr>
          <p:cNvSpPr txBox="1"/>
          <p:nvPr/>
        </p:nvSpPr>
        <p:spPr>
          <a:xfrm>
            <a:off x="3476539" y="2514868"/>
            <a:ext cx="122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WX+B  </a:t>
            </a:r>
            <a:r>
              <a:rPr lang="en-US" altLang="ko-KR" sz="1600">
                <a:sym typeface="Wingdings" panose="05000000000000000000" pitchFamily="2" charset="2"/>
              </a:rPr>
              <a:t></a:t>
            </a:r>
            <a:endParaRPr lang="ko-KR" altLang="en-US" sz="160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5E956D5-3E28-4BD7-BD74-8A29A1959A69}"/>
              </a:ext>
            </a:extLst>
          </p:cNvPr>
          <p:cNvSpPr/>
          <p:nvPr/>
        </p:nvSpPr>
        <p:spPr>
          <a:xfrm>
            <a:off x="4590854" y="2514868"/>
            <a:ext cx="1150070" cy="370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Sigmoid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2FABA-22BD-45C7-85F3-B52160B9A4D7}"/>
              </a:ext>
            </a:extLst>
          </p:cNvPr>
          <p:cNvSpPr txBox="1"/>
          <p:nvPr/>
        </p:nvSpPr>
        <p:spPr>
          <a:xfrm>
            <a:off x="5906388" y="251486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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361CF-F0FE-4C27-9E46-92E6CC22A9D6}"/>
                  </a:ext>
                </a:extLst>
              </p:cNvPr>
              <p:cNvSpPr txBox="1"/>
              <p:nvPr/>
            </p:nvSpPr>
            <p:spPr>
              <a:xfrm>
                <a:off x="6363588" y="2514868"/>
                <a:ext cx="31763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/>
                  <a:t>    </a:t>
                </a:r>
                <a:r>
                  <a:rPr lang="en-US" altLang="ko-KR" sz="1600">
                    <a:sym typeface="Wingdings" panose="05000000000000000000" pitchFamily="2" charset="2"/>
                  </a:rPr>
                  <a:t>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361CF-F0FE-4C27-9E46-92E6CC22A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588" y="2514868"/>
                <a:ext cx="3176338" cy="338554"/>
              </a:xfrm>
              <a:prstGeom prst="rect">
                <a:avLst/>
              </a:prstGeom>
              <a:blipFill>
                <a:blip r:embed="rId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F2472F1-66D0-4354-81D0-2DBD8D89D89B}"/>
              </a:ext>
            </a:extLst>
          </p:cNvPr>
          <p:cNvSpPr/>
          <p:nvPr/>
        </p:nvSpPr>
        <p:spPr>
          <a:xfrm>
            <a:off x="9539926" y="2432116"/>
            <a:ext cx="1227436" cy="5561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&gt;0.5</a:t>
            </a:r>
            <a:endParaRPr lang="ko-KR" alt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8D064D-D23B-4CAF-BCCB-A231A30C7472}"/>
              </a:ext>
            </a:extLst>
          </p:cNvPr>
          <p:cNvSpPr txBox="1"/>
          <p:nvPr/>
        </p:nvSpPr>
        <p:spPr>
          <a:xfrm rot="18900000">
            <a:off x="10334816" y="202121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</a:t>
            </a:r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91DD7F-4386-4CE0-BF3D-D0EC3D38FF4D}"/>
              </a:ext>
            </a:extLst>
          </p:cNvPr>
          <p:cNvSpPr txBox="1"/>
          <p:nvPr/>
        </p:nvSpPr>
        <p:spPr>
          <a:xfrm>
            <a:off x="10595728" y="1893543"/>
            <a:ext cx="1687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/>
              <a:t>Yes </a:t>
            </a:r>
            <a:r>
              <a:rPr lang="en-US" altLang="ko-KR" sz="1600" b="1">
                <a:sym typeface="Wingdings" panose="05000000000000000000" pitchFamily="2" charset="2"/>
              </a:rPr>
              <a:t> Class 1</a:t>
            </a:r>
            <a:endParaRPr lang="ko-KR" altLang="en-US" sz="16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7B08B4-E9C9-4D00-A8F1-432C75609355}"/>
              </a:ext>
            </a:extLst>
          </p:cNvPr>
          <p:cNvSpPr txBox="1"/>
          <p:nvPr/>
        </p:nvSpPr>
        <p:spPr>
          <a:xfrm rot="2700000">
            <a:off x="10310163" y="3148813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</a:t>
            </a:r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866061-A9FE-42AD-9361-585A833EF187}"/>
              </a:ext>
            </a:extLst>
          </p:cNvPr>
          <p:cNvSpPr txBox="1"/>
          <p:nvPr/>
        </p:nvSpPr>
        <p:spPr>
          <a:xfrm>
            <a:off x="10595728" y="3259723"/>
            <a:ext cx="156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/>
              <a:t>No </a:t>
            </a:r>
            <a:r>
              <a:rPr lang="en-US" altLang="ko-KR" sz="1600" b="1">
                <a:sym typeface="Wingdings" panose="05000000000000000000" pitchFamily="2" charset="2"/>
              </a:rPr>
              <a:t> Class 2</a:t>
            </a:r>
            <a:endParaRPr lang="ko-KR" altLang="en-US" sz="16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203A2-8728-4547-9304-03E8A1D046DD}"/>
              </a:ext>
            </a:extLst>
          </p:cNvPr>
          <p:cNvSpPr txBox="1"/>
          <p:nvPr/>
        </p:nvSpPr>
        <p:spPr>
          <a:xfrm>
            <a:off x="245097" y="3804524"/>
            <a:ext cx="300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2) Softmax Regression</a:t>
            </a:r>
            <a:endParaRPr lang="ko-KR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표 9">
                <a:extLst>
                  <a:ext uri="{FF2B5EF4-FFF2-40B4-BE49-F238E27FC236}">
                    <a16:creationId xmlns:a16="http://schemas.microsoft.com/office/drawing/2014/main" id="{C141C694-2799-4697-9D1D-090A224372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610281"/>
                  </p:ext>
                </p:extLst>
              </p:nvPr>
            </p:nvGraphicFramePr>
            <p:xfrm>
              <a:off x="1004478" y="4854346"/>
              <a:ext cx="1878416" cy="37084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9604">
                      <a:extLst>
                        <a:ext uri="{9D8B030D-6E8A-4147-A177-3AD203B41FA5}">
                          <a16:colId xmlns:a16="http://schemas.microsoft.com/office/drawing/2014/main" val="3518329949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2616577911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1146783240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30291137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4199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표 9">
                <a:extLst>
                  <a:ext uri="{FF2B5EF4-FFF2-40B4-BE49-F238E27FC236}">
                    <a16:creationId xmlns:a16="http://schemas.microsoft.com/office/drawing/2014/main" id="{C141C694-2799-4697-9D1D-090A224372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610281"/>
                  </p:ext>
                </p:extLst>
              </p:nvPr>
            </p:nvGraphicFramePr>
            <p:xfrm>
              <a:off x="1004478" y="4854346"/>
              <a:ext cx="1878416" cy="37084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9604">
                      <a:extLst>
                        <a:ext uri="{9D8B030D-6E8A-4147-A177-3AD203B41FA5}">
                          <a16:colId xmlns:a16="http://schemas.microsoft.com/office/drawing/2014/main" val="3518329949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2616577911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1146783240"/>
                        </a:ext>
                      </a:extLst>
                    </a:gridCol>
                    <a:gridCol w="469604">
                      <a:extLst>
                        <a:ext uri="{9D8B030D-6E8A-4147-A177-3AD203B41FA5}">
                          <a16:colId xmlns:a16="http://schemas.microsoft.com/office/drawing/2014/main" val="30291137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299" t="-1613" r="-307792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613" r="-203846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2597" t="-1613" r="-10649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2597" t="-1613" r="-6494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41998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BCA9BAF-2716-4875-80FC-FEC0FC32691C}"/>
              </a:ext>
            </a:extLst>
          </p:cNvPr>
          <p:cNvSpPr txBox="1"/>
          <p:nvPr/>
        </p:nvSpPr>
        <p:spPr>
          <a:xfrm>
            <a:off x="460825" y="485585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/>
              <a:t>X =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3FECE-8C0B-463C-8D1C-D1DE3E4687F2}"/>
              </a:ext>
            </a:extLst>
          </p:cNvPr>
          <p:cNvSpPr txBox="1"/>
          <p:nvPr/>
        </p:nvSpPr>
        <p:spPr>
          <a:xfrm>
            <a:off x="3053790" y="48543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</a:t>
            </a:r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B4D4E0-BA7B-4DDF-BB55-D68A50AFE437}"/>
              </a:ext>
            </a:extLst>
          </p:cNvPr>
          <p:cNvSpPr txBox="1"/>
          <p:nvPr/>
        </p:nvSpPr>
        <p:spPr>
          <a:xfrm>
            <a:off x="3476539" y="4854346"/>
            <a:ext cx="122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WX+B  </a:t>
            </a:r>
            <a:r>
              <a:rPr lang="en-US" altLang="ko-KR" sz="1600">
                <a:sym typeface="Wingdings" panose="05000000000000000000" pitchFamily="2" charset="2"/>
              </a:rPr>
              <a:t></a:t>
            </a:r>
            <a:endParaRPr lang="ko-KR" altLang="en-US" sz="16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3AE737B-564B-4757-B731-5183CC4B625C}"/>
              </a:ext>
            </a:extLst>
          </p:cNvPr>
          <p:cNvSpPr/>
          <p:nvPr/>
        </p:nvSpPr>
        <p:spPr>
          <a:xfrm>
            <a:off x="4590854" y="4854346"/>
            <a:ext cx="1150070" cy="370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Softmax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493C12-30C0-47CB-BB31-B694D68BF6D1}"/>
              </a:ext>
            </a:extLst>
          </p:cNvPr>
          <p:cNvSpPr txBox="1"/>
          <p:nvPr/>
        </p:nvSpPr>
        <p:spPr>
          <a:xfrm>
            <a:off x="5906388" y="48543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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36E71A-ABFA-4AF4-AE30-85E3B71A21D1}"/>
                  </a:ext>
                </a:extLst>
              </p:cNvPr>
              <p:cNvSpPr txBox="1"/>
              <p:nvPr/>
            </p:nvSpPr>
            <p:spPr>
              <a:xfrm>
                <a:off x="5588705" y="5760183"/>
                <a:ext cx="31763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/>
                  <a:t> 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36E71A-ABFA-4AF4-AE30-85E3B71A2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05" y="5760183"/>
                <a:ext cx="3176338" cy="338554"/>
              </a:xfrm>
              <a:prstGeom prst="rect">
                <a:avLst/>
              </a:prstGeom>
              <a:blipFill>
                <a:blip r:embed="rId5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79795BC4-7BEA-4CC0-83E9-1E61B46BD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64459"/>
              </p:ext>
            </p:extLst>
          </p:nvPr>
        </p:nvGraphicFramePr>
        <p:xfrm>
          <a:off x="6366315" y="4461600"/>
          <a:ext cx="8859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974">
                  <a:extLst>
                    <a:ext uri="{9D8B030D-6E8A-4147-A177-3AD203B41FA5}">
                      <a16:colId xmlns:a16="http://schemas.microsoft.com/office/drawing/2014/main" val="98338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0.15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883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0.25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549503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1C439AEE-F646-4903-8572-360F188EEC02}"/>
              </a:ext>
            </a:extLst>
          </p:cNvPr>
          <p:cNvSpPr txBox="1"/>
          <p:nvPr/>
        </p:nvSpPr>
        <p:spPr>
          <a:xfrm>
            <a:off x="7338826" y="4461600"/>
            <a:ext cx="1197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>
                <a:sym typeface="Wingdings" panose="05000000000000000000" pitchFamily="2" charset="2"/>
              </a:rPr>
              <a:t> Class 1</a:t>
            </a:r>
            <a:endParaRPr lang="ko-KR" altLang="en-US" sz="1600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CF6815-97B3-4D62-AE89-37C060BA0088}"/>
              </a:ext>
            </a:extLst>
          </p:cNvPr>
          <p:cNvSpPr txBox="1"/>
          <p:nvPr/>
        </p:nvSpPr>
        <p:spPr>
          <a:xfrm>
            <a:off x="7319459" y="4848583"/>
            <a:ext cx="121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>
                <a:sym typeface="Wingdings" panose="05000000000000000000" pitchFamily="2" charset="2"/>
              </a:rPr>
              <a:t> Class 2</a:t>
            </a:r>
            <a:endParaRPr lang="ko-KR" altLang="en-US" sz="1600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24913-48F9-412C-93AB-7D9F79D4D168}"/>
              </a:ext>
            </a:extLst>
          </p:cNvPr>
          <p:cNvSpPr txBox="1"/>
          <p:nvPr/>
        </p:nvSpPr>
        <p:spPr>
          <a:xfrm>
            <a:off x="7329142" y="5225186"/>
            <a:ext cx="121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>
                <a:sym typeface="Wingdings" panose="05000000000000000000" pitchFamily="2" charset="2"/>
              </a:rPr>
              <a:t> Class 3</a:t>
            </a:r>
            <a:endParaRPr lang="ko-KR" altLang="en-US" sz="1600" b="1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C51C1-23DB-4BF4-960A-105E504D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04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61AE3-502A-43FB-AC98-1A4226259C6F}"/>
              </a:ext>
            </a:extLst>
          </p:cNvPr>
          <p:cNvSpPr txBox="1"/>
          <p:nvPr/>
        </p:nvSpPr>
        <p:spPr>
          <a:xfrm>
            <a:off x="122548" y="900259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/>
              <a:t>Softmax function</a:t>
            </a:r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BEA4E-3A29-4146-8CE0-05FE61C1B53B}"/>
              </a:ext>
            </a:extLst>
          </p:cNvPr>
          <p:cNvSpPr txBox="1"/>
          <p:nvPr/>
        </p:nvSpPr>
        <p:spPr>
          <a:xfrm>
            <a:off x="226243" y="1300369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ex) </a:t>
            </a:r>
            <a:r>
              <a:rPr lang="ko-KR" altLang="en-US" sz="1600"/>
              <a:t>분류해야하는 정답지</a:t>
            </a:r>
            <a:r>
              <a:rPr lang="en-US" altLang="ko-KR" sz="1600"/>
              <a:t>(</a:t>
            </a:r>
            <a:r>
              <a:rPr lang="ko-KR" altLang="en-US" sz="1600"/>
              <a:t>클래스</a:t>
            </a:r>
            <a:r>
              <a:rPr lang="en-US" altLang="ko-KR" sz="1600"/>
              <a:t>)</a:t>
            </a:r>
            <a:r>
              <a:rPr lang="ko-KR" altLang="en-US" sz="1600"/>
              <a:t>의 총 개수 </a:t>
            </a:r>
            <a:r>
              <a:rPr lang="en-US" altLang="ko-KR" sz="1600"/>
              <a:t>: K</a:t>
            </a:r>
            <a:endParaRPr lang="ko-KR" altLang="en-US" sz="20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9DE862-93E5-419A-A4E1-7D01851D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47" y="1887674"/>
            <a:ext cx="4763165" cy="1952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745F69-CFBC-4704-820F-0C3419FB513B}"/>
              </a:ext>
            </a:extLst>
          </p:cNvPr>
          <p:cNvSpPr txBox="1"/>
          <p:nvPr/>
        </p:nvSpPr>
        <p:spPr>
          <a:xfrm>
            <a:off x="5712643" y="2287784"/>
            <a:ext cx="3912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/>
              <a:t>입력을 </a:t>
            </a:r>
            <a:r>
              <a:rPr lang="en-US" altLang="ko-KR" sz="1600"/>
              <a:t>K </a:t>
            </a:r>
            <a:r>
              <a:rPr lang="ko-KR" altLang="en-US" sz="1600"/>
              <a:t>차원의 벡터로 바꿔서 받은 뒤</a:t>
            </a:r>
            <a:r>
              <a:rPr lang="en-US" altLang="ko-KR" sz="1600"/>
              <a:t>,</a:t>
            </a:r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81CA8-4178-424A-BC5A-AA1E6DB35875}"/>
              </a:ext>
            </a:extLst>
          </p:cNvPr>
          <p:cNvSpPr txBox="1"/>
          <p:nvPr/>
        </p:nvSpPr>
        <p:spPr>
          <a:xfrm>
            <a:off x="5712643" y="2776194"/>
            <a:ext cx="5486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K </a:t>
            </a:r>
            <a:r>
              <a:rPr lang="ko-KR" altLang="en-US" sz="1600"/>
              <a:t>차원의 벡터를 리턴하여 각 클래스에 대한 확률을 추정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C31657E-5232-4CEC-85A8-46265235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47" y="4580848"/>
            <a:ext cx="3799305" cy="88251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0AAA3B-4530-4827-A4C2-28D31543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75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4DBD6-6FAD-4F99-A6ED-15DC73A9CE0A}"/>
              </a:ext>
            </a:extLst>
          </p:cNvPr>
          <p:cNvSpPr txBox="1"/>
          <p:nvPr/>
        </p:nvSpPr>
        <p:spPr>
          <a:xfrm>
            <a:off x="160256" y="89083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ex)</a:t>
            </a:r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B9B1C-81D9-455F-8DFE-CA4620363EE7}"/>
              </a:ext>
            </a:extLst>
          </p:cNvPr>
          <p:cNvSpPr txBox="1"/>
          <p:nvPr/>
        </p:nvSpPr>
        <p:spPr>
          <a:xfrm>
            <a:off x="282804" y="135249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K = 3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73ADFA-3DCF-47CB-9F47-5AE77C3C69E1}"/>
                  </a:ext>
                </a:extLst>
              </p:cNvPr>
              <p:cNvSpPr txBox="1"/>
              <p:nvPr/>
            </p:nvSpPr>
            <p:spPr>
              <a:xfrm>
                <a:off x="28280" y="1991930"/>
                <a:ext cx="23378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73ADFA-3DCF-47CB-9F47-5AE77C3C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0" y="1991930"/>
                <a:ext cx="2337847" cy="338554"/>
              </a:xfrm>
              <a:prstGeom prst="rect">
                <a:avLst/>
              </a:prstGeom>
              <a:blipFill>
                <a:blip r:embed="rId2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1E9705-2D43-4264-BE7F-4AB746854E1A}"/>
              </a:ext>
            </a:extLst>
          </p:cNvPr>
          <p:cNvSpPr txBox="1"/>
          <p:nvPr/>
        </p:nvSpPr>
        <p:spPr>
          <a:xfrm>
            <a:off x="2130458" y="199193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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C976A-3DC4-4E04-8E7C-031769F5022B}"/>
                  </a:ext>
                </a:extLst>
              </p:cNvPr>
              <p:cNvSpPr txBox="1"/>
              <p:nvPr/>
            </p:nvSpPr>
            <p:spPr>
              <a:xfrm>
                <a:off x="2587658" y="1831501"/>
                <a:ext cx="4411744" cy="65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C976A-3DC4-4E04-8E7C-031769F50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58" y="1831501"/>
                <a:ext cx="4411744" cy="659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D9F88-62C2-4ED3-B208-D74EDC8F1EC3}"/>
                  </a:ext>
                </a:extLst>
              </p:cNvPr>
              <p:cNvSpPr txBox="1"/>
              <p:nvPr/>
            </p:nvSpPr>
            <p:spPr>
              <a:xfrm>
                <a:off x="6839148" y="199193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D9F88-62C2-4ED3-B208-D74EDC8F1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148" y="1991930"/>
                <a:ext cx="914400" cy="338554"/>
              </a:xfrm>
              <a:prstGeom prst="rect">
                <a:avLst/>
              </a:prstGeom>
              <a:blipFill>
                <a:blip r:embed="rId4"/>
                <a:stretch>
                  <a:fillRect r="-39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B0346C-47D3-4F5A-BA20-D22E6D3F6800}"/>
                  </a:ext>
                </a:extLst>
              </p:cNvPr>
              <p:cNvSpPr txBox="1"/>
              <p:nvPr/>
            </p:nvSpPr>
            <p:spPr>
              <a:xfrm>
                <a:off x="8039491" y="1991930"/>
                <a:ext cx="15648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600" b="0"/>
                  <a:t> = </a:t>
                </a:r>
                <a:r>
                  <a:rPr lang="ko-KR" altLang="en-US" sz="1600" b="0"/>
                  <a:t>예측값</a:t>
                </a:r>
                <a:endParaRPr lang="en-US" altLang="ko-KR" sz="1600" b="0"/>
              </a:p>
              <a:p>
                <a:pPr algn="l"/>
                <a:endParaRPr lang="ko-KR" altLang="en-US" sz="1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B0346C-47D3-4F5A-BA20-D22E6D3F6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491" y="1991930"/>
                <a:ext cx="1564851" cy="584775"/>
              </a:xfrm>
              <a:prstGeom prst="rect">
                <a:avLst/>
              </a:prstGeom>
              <a:blipFill>
                <a:blip r:embed="rId5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49090-82C2-4572-B300-E438326F95D1}"/>
                  </a:ext>
                </a:extLst>
              </p:cNvPr>
              <p:cNvSpPr txBox="1"/>
              <p:nvPr/>
            </p:nvSpPr>
            <p:spPr>
              <a:xfrm>
                <a:off x="9846298" y="1991930"/>
                <a:ext cx="1894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/>
                  <a:t>)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49090-82C2-4572-B300-E438326F9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298" y="1991930"/>
                <a:ext cx="1894788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638C2750-A0B0-47CA-BD5E-6E5A4FE4C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838" y="2833604"/>
            <a:ext cx="5182323" cy="1190791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37ED6AC-5688-489C-95CE-77FBF7EF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10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4DBD6-6FAD-4F99-A6ED-15DC73A9CE0A}"/>
              </a:ext>
            </a:extLst>
          </p:cNvPr>
          <p:cNvSpPr txBox="1"/>
          <p:nvPr/>
        </p:nvSpPr>
        <p:spPr>
          <a:xfrm>
            <a:off x="160256" y="89083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ex)</a:t>
            </a:r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B9B1C-81D9-455F-8DFE-CA4620363EE7}"/>
              </a:ext>
            </a:extLst>
          </p:cNvPr>
          <p:cNvSpPr txBox="1"/>
          <p:nvPr/>
        </p:nvSpPr>
        <p:spPr>
          <a:xfrm>
            <a:off x="282804" y="135249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K = 3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73ADFA-3DCF-47CB-9F47-5AE77C3C69E1}"/>
                  </a:ext>
                </a:extLst>
              </p:cNvPr>
              <p:cNvSpPr txBox="1"/>
              <p:nvPr/>
            </p:nvSpPr>
            <p:spPr>
              <a:xfrm>
                <a:off x="28280" y="1991930"/>
                <a:ext cx="23378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73ADFA-3DCF-47CB-9F47-5AE77C3C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0" y="1991930"/>
                <a:ext cx="2337847" cy="338554"/>
              </a:xfrm>
              <a:prstGeom prst="rect">
                <a:avLst/>
              </a:prstGeom>
              <a:blipFill>
                <a:blip r:embed="rId2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1E9705-2D43-4264-BE7F-4AB746854E1A}"/>
              </a:ext>
            </a:extLst>
          </p:cNvPr>
          <p:cNvSpPr txBox="1"/>
          <p:nvPr/>
        </p:nvSpPr>
        <p:spPr>
          <a:xfrm>
            <a:off x="2130458" y="199193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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C976A-3DC4-4E04-8E7C-031769F5022B}"/>
                  </a:ext>
                </a:extLst>
              </p:cNvPr>
              <p:cNvSpPr txBox="1"/>
              <p:nvPr/>
            </p:nvSpPr>
            <p:spPr>
              <a:xfrm>
                <a:off x="2587658" y="1831501"/>
                <a:ext cx="4411744" cy="65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C976A-3DC4-4E04-8E7C-031769F50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58" y="1831501"/>
                <a:ext cx="4411744" cy="659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D9F88-62C2-4ED3-B208-D74EDC8F1EC3}"/>
                  </a:ext>
                </a:extLst>
              </p:cNvPr>
              <p:cNvSpPr txBox="1"/>
              <p:nvPr/>
            </p:nvSpPr>
            <p:spPr>
              <a:xfrm>
                <a:off x="6839148" y="199193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D9F88-62C2-4ED3-B208-D74EDC8F1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148" y="1991930"/>
                <a:ext cx="914400" cy="338554"/>
              </a:xfrm>
              <a:prstGeom prst="rect">
                <a:avLst/>
              </a:prstGeom>
              <a:blipFill>
                <a:blip r:embed="rId4"/>
                <a:stretch>
                  <a:fillRect r="-39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B0346C-47D3-4F5A-BA20-D22E6D3F6800}"/>
                  </a:ext>
                </a:extLst>
              </p:cNvPr>
              <p:cNvSpPr txBox="1"/>
              <p:nvPr/>
            </p:nvSpPr>
            <p:spPr>
              <a:xfrm>
                <a:off x="8039491" y="1991930"/>
                <a:ext cx="15648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600" b="0"/>
                  <a:t> = </a:t>
                </a:r>
                <a:r>
                  <a:rPr lang="ko-KR" altLang="en-US" sz="1600" b="0"/>
                  <a:t>예측값</a:t>
                </a:r>
                <a:endParaRPr lang="en-US" altLang="ko-KR" sz="1600" b="0"/>
              </a:p>
              <a:p>
                <a:pPr algn="l"/>
                <a:endParaRPr lang="ko-KR" altLang="en-US" sz="1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B0346C-47D3-4F5A-BA20-D22E6D3F6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491" y="1991930"/>
                <a:ext cx="1564851" cy="584775"/>
              </a:xfrm>
              <a:prstGeom prst="rect">
                <a:avLst/>
              </a:prstGeom>
              <a:blipFill>
                <a:blip r:embed="rId5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49090-82C2-4572-B300-E438326F95D1}"/>
                  </a:ext>
                </a:extLst>
              </p:cNvPr>
              <p:cNvSpPr txBox="1"/>
              <p:nvPr/>
            </p:nvSpPr>
            <p:spPr>
              <a:xfrm>
                <a:off x="9846298" y="1991930"/>
                <a:ext cx="1894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/>
                  <a:t>)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49090-82C2-4572-B300-E438326F9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298" y="1991930"/>
                <a:ext cx="1894788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AAA96A66-8007-463D-A509-A38E0A1A1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891" y="2709762"/>
            <a:ext cx="5144218" cy="1438476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834E5B1-1A9E-405C-B0C0-C58CAD0E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3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4DBD6-6FAD-4F99-A6ED-15DC73A9CE0A}"/>
              </a:ext>
            </a:extLst>
          </p:cNvPr>
          <p:cNvSpPr txBox="1"/>
          <p:nvPr/>
        </p:nvSpPr>
        <p:spPr>
          <a:xfrm>
            <a:off x="160256" y="89083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ex)</a:t>
            </a:r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B9B1C-81D9-455F-8DFE-CA4620363EE7}"/>
              </a:ext>
            </a:extLst>
          </p:cNvPr>
          <p:cNvSpPr txBox="1"/>
          <p:nvPr/>
        </p:nvSpPr>
        <p:spPr>
          <a:xfrm>
            <a:off x="282804" y="1352497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K = 3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73ADFA-3DCF-47CB-9F47-5AE77C3C69E1}"/>
                  </a:ext>
                </a:extLst>
              </p:cNvPr>
              <p:cNvSpPr txBox="1"/>
              <p:nvPr/>
            </p:nvSpPr>
            <p:spPr>
              <a:xfrm>
                <a:off x="28280" y="1991930"/>
                <a:ext cx="23378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73ADFA-3DCF-47CB-9F47-5AE77C3C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0" y="1991930"/>
                <a:ext cx="2337847" cy="338554"/>
              </a:xfrm>
              <a:prstGeom prst="rect">
                <a:avLst/>
              </a:prstGeom>
              <a:blipFill>
                <a:blip r:embed="rId2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1E9705-2D43-4264-BE7F-4AB746854E1A}"/>
              </a:ext>
            </a:extLst>
          </p:cNvPr>
          <p:cNvSpPr txBox="1"/>
          <p:nvPr/>
        </p:nvSpPr>
        <p:spPr>
          <a:xfrm>
            <a:off x="2130458" y="199193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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C976A-3DC4-4E04-8E7C-031769F5022B}"/>
                  </a:ext>
                </a:extLst>
              </p:cNvPr>
              <p:cNvSpPr txBox="1"/>
              <p:nvPr/>
            </p:nvSpPr>
            <p:spPr>
              <a:xfrm>
                <a:off x="2587658" y="1831501"/>
                <a:ext cx="4411744" cy="65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C976A-3DC4-4E04-8E7C-031769F50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58" y="1831501"/>
                <a:ext cx="4411744" cy="659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D9F88-62C2-4ED3-B208-D74EDC8F1EC3}"/>
                  </a:ext>
                </a:extLst>
              </p:cNvPr>
              <p:cNvSpPr txBox="1"/>
              <p:nvPr/>
            </p:nvSpPr>
            <p:spPr>
              <a:xfrm>
                <a:off x="6839148" y="199193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D9F88-62C2-4ED3-B208-D74EDC8F1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148" y="1991930"/>
                <a:ext cx="914400" cy="338554"/>
              </a:xfrm>
              <a:prstGeom prst="rect">
                <a:avLst/>
              </a:prstGeom>
              <a:blipFill>
                <a:blip r:embed="rId4"/>
                <a:stretch>
                  <a:fillRect r="-39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B0346C-47D3-4F5A-BA20-D22E6D3F6800}"/>
                  </a:ext>
                </a:extLst>
              </p:cNvPr>
              <p:cNvSpPr txBox="1"/>
              <p:nvPr/>
            </p:nvSpPr>
            <p:spPr>
              <a:xfrm>
                <a:off x="8039491" y="1991930"/>
                <a:ext cx="15648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600" b="0"/>
                  <a:t> = </a:t>
                </a:r>
                <a:r>
                  <a:rPr lang="ko-KR" altLang="en-US" sz="1600" b="0"/>
                  <a:t>예측값</a:t>
                </a:r>
                <a:endParaRPr lang="en-US" altLang="ko-KR" sz="1600" b="0"/>
              </a:p>
              <a:p>
                <a:pPr algn="l"/>
                <a:endParaRPr lang="ko-KR" altLang="en-US" sz="1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B0346C-47D3-4F5A-BA20-D22E6D3F6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491" y="1991930"/>
                <a:ext cx="1564851" cy="584775"/>
              </a:xfrm>
              <a:prstGeom prst="rect">
                <a:avLst/>
              </a:prstGeom>
              <a:blipFill>
                <a:blip r:embed="rId5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49090-82C2-4572-B300-E438326F95D1}"/>
                  </a:ext>
                </a:extLst>
              </p:cNvPr>
              <p:cNvSpPr txBox="1"/>
              <p:nvPr/>
            </p:nvSpPr>
            <p:spPr>
              <a:xfrm>
                <a:off x="9846298" y="1991930"/>
                <a:ext cx="1894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/>
                  <a:t>)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249090-82C2-4572-B300-E438326F9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298" y="1991930"/>
                <a:ext cx="1894788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A7AED351-66C8-4934-B2D5-965002ED5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1022" y="2695472"/>
            <a:ext cx="5229955" cy="1467055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D82BC76-CB06-42D0-A4FA-34DB2541F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27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8EB77-DA2F-42FC-B3E8-F44841CA682E}"/>
              </a:ext>
            </a:extLst>
          </p:cNvPr>
          <p:cNvSpPr txBox="1"/>
          <p:nvPr/>
        </p:nvSpPr>
        <p:spPr>
          <a:xfrm>
            <a:off x="4165165" y="3990811"/>
            <a:ext cx="281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X : (5, 4)</a:t>
            </a:r>
          </a:p>
          <a:p>
            <a:pPr algn="l"/>
            <a:r>
              <a:rPr lang="en-US" altLang="ko-KR" sz="1600"/>
              <a:t>5 : </a:t>
            </a:r>
            <a:r>
              <a:rPr lang="ko-KR" altLang="en-US" sz="1600"/>
              <a:t>샘플의 개수</a:t>
            </a:r>
            <a:endParaRPr lang="en-US" altLang="ko-KR" sz="1600"/>
          </a:p>
          <a:p>
            <a:pPr algn="l"/>
            <a:r>
              <a:rPr lang="en-US" altLang="ko-KR" sz="1600"/>
              <a:t>4 : </a:t>
            </a:r>
            <a:r>
              <a:rPr lang="ko-KR" altLang="en-US" sz="1600"/>
              <a:t>특성의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D0A87C-F094-44E0-8C06-7E401BD2EE24}"/>
                  </a:ext>
                </a:extLst>
              </p:cNvPr>
              <p:cNvSpPr txBox="1"/>
              <p:nvPr/>
            </p:nvSpPr>
            <p:spPr>
              <a:xfrm>
                <a:off x="1621410" y="3990812"/>
                <a:ext cx="24603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: (5, 3)</a:t>
                </a:r>
              </a:p>
              <a:p>
                <a:pPr algn="l"/>
                <a:r>
                  <a:rPr lang="en-US" altLang="ko-KR" sz="1600"/>
                  <a:t>5 : </a:t>
                </a:r>
                <a:r>
                  <a:rPr lang="ko-KR" altLang="en-US" sz="1600"/>
                  <a:t>샘플의 개수</a:t>
                </a:r>
                <a:endParaRPr lang="en-US" altLang="ko-KR" sz="1600"/>
              </a:p>
              <a:p>
                <a:pPr algn="l"/>
                <a:r>
                  <a:rPr lang="en-US" altLang="ko-KR" sz="1600"/>
                  <a:t>3 : </a:t>
                </a:r>
                <a:r>
                  <a:rPr lang="ko-KR" altLang="en-US" sz="1600"/>
                  <a:t>클래스</a:t>
                </a:r>
                <a:r>
                  <a:rPr lang="en-US" altLang="ko-KR" sz="1600"/>
                  <a:t>(</a:t>
                </a:r>
                <a:r>
                  <a:rPr lang="ko-KR" altLang="en-US" sz="1600"/>
                  <a:t>선택지</a:t>
                </a:r>
                <a:r>
                  <a:rPr lang="en-US" altLang="ko-KR" sz="1600"/>
                  <a:t>)</a:t>
                </a:r>
                <a:r>
                  <a:rPr lang="ko-KR" altLang="en-US" sz="1600"/>
                  <a:t>의 수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D0A87C-F094-44E0-8C06-7E401BD2E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410" y="3990812"/>
                <a:ext cx="2460396" cy="830997"/>
              </a:xfrm>
              <a:prstGeom prst="rect">
                <a:avLst/>
              </a:prstGeom>
              <a:blipFill>
                <a:blip r:embed="rId2"/>
                <a:stretch>
                  <a:fillRect l="-1485" t="-2206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DBF2091-5299-44E1-B1CE-B20EDA0DBBA6}"/>
              </a:ext>
            </a:extLst>
          </p:cNvPr>
          <p:cNvSpPr txBox="1"/>
          <p:nvPr/>
        </p:nvSpPr>
        <p:spPr>
          <a:xfrm>
            <a:off x="6004873" y="3990813"/>
            <a:ext cx="1788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W</a:t>
            </a:r>
            <a:r>
              <a:rPr lang="ko-KR" altLang="en-US" sz="1600"/>
              <a:t> </a:t>
            </a:r>
            <a:r>
              <a:rPr lang="en-US" altLang="ko-KR" sz="1600"/>
              <a:t>:</a:t>
            </a:r>
            <a:r>
              <a:rPr lang="ko-KR" altLang="en-US" sz="1600"/>
              <a:t> </a:t>
            </a:r>
            <a:r>
              <a:rPr lang="en-US" altLang="ko-KR" sz="1600"/>
              <a:t>(4,</a:t>
            </a:r>
            <a:r>
              <a:rPr lang="ko-KR" altLang="en-US" sz="1600"/>
              <a:t> </a:t>
            </a:r>
            <a:r>
              <a:rPr lang="en-US" altLang="ko-KR" sz="1600"/>
              <a:t>3)</a:t>
            </a:r>
          </a:p>
          <a:p>
            <a:pPr algn="l"/>
            <a:r>
              <a:rPr lang="en-US" altLang="ko-KR" sz="1600"/>
              <a:t>4 : </a:t>
            </a:r>
            <a:r>
              <a:rPr lang="ko-KR" altLang="en-US" sz="1600"/>
              <a:t>특성의 개수</a:t>
            </a:r>
            <a:endParaRPr lang="en-US" altLang="ko-KR" sz="1600"/>
          </a:p>
          <a:p>
            <a:pPr algn="l"/>
            <a:r>
              <a:rPr lang="en-US" altLang="ko-KR" sz="1600"/>
              <a:t>3 : </a:t>
            </a:r>
            <a:r>
              <a:rPr lang="ko-KR" altLang="en-US" sz="1600"/>
              <a:t>선택지의 수</a:t>
            </a:r>
            <a:endParaRPr lang="en-US" altLang="ko-KR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F3D22-2D7C-4357-B963-2CC1F2A11469}"/>
              </a:ext>
            </a:extLst>
          </p:cNvPr>
          <p:cNvSpPr txBox="1"/>
          <p:nvPr/>
        </p:nvSpPr>
        <p:spPr>
          <a:xfrm>
            <a:off x="7871734" y="3990812"/>
            <a:ext cx="182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/>
              <a:t>B : (5, 3)</a:t>
            </a:r>
          </a:p>
          <a:p>
            <a:pPr algn="l"/>
            <a:r>
              <a:rPr lang="en-US" altLang="ko-KR" sz="1600"/>
              <a:t>5 : </a:t>
            </a:r>
            <a:r>
              <a:rPr lang="ko-KR" altLang="en-US" sz="1600"/>
              <a:t>샘플의 개수</a:t>
            </a:r>
            <a:endParaRPr lang="en-US" altLang="ko-KR" sz="1600"/>
          </a:p>
          <a:p>
            <a:pPr algn="l"/>
            <a:r>
              <a:rPr lang="en-US" altLang="ko-KR" sz="1600"/>
              <a:t>3 : </a:t>
            </a:r>
            <a:r>
              <a:rPr lang="ko-KR" altLang="en-US" sz="1600"/>
              <a:t>선택지의 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50BB26-2996-4BFF-83A7-3AE0EE35B245}"/>
                  </a:ext>
                </a:extLst>
              </p:cNvPr>
              <p:cNvSpPr txBox="1"/>
              <p:nvPr/>
            </p:nvSpPr>
            <p:spPr>
              <a:xfrm>
                <a:off x="4504529" y="5160241"/>
                <a:ext cx="2479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50BB26-2996-4BFF-83A7-3AE0EE35B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529" y="5160241"/>
                <a:ext cx="2479250" cy="338554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D5EEE179-338C-464B-B922-774DE79A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73" y="1652306"/>
            <a:ext cx="7333599" cy="200007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882342-37AD-404B-A9F6-CA6AC103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82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9D1038-3B04-4720-8B0A-689E4259EE4D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1. Tensor</a:t>
            </a:r>
            <a:endParaRPr lang="ko-KR" alt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F2600-BFEA-41FE-B102-17EE1F3C94C5}"/>
              </a:ext>
            </a:extLst>
          </p:cNvPr>
          <p:cNvSpPr txBox="1"/>
          <p:nvPr/>
        </p:nvSpPr>
        <p:spPr>
          <a:xfrm>
            <a:off x="0" y="111141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/>
              <a:t>배열 </a:t>
            </a:r>
            <a:r>
              <a:rPr lang="en-US" altLang="ko-KR" sz="2400"/>
              <a:t>indexing &amp; slicing. </a:t>
            </a:r>
            <a:endParaRPr lang="en-US" altLang="ko-KR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B78AB4-2D43-4068-A028-9DCF2DAA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765"/>
            <a:ext cx="5896947" cy="45028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69008E-8EC4-4743-99A2-4A2BAF277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47" y="2340765"/>
            <a:ext cx="6295054" cy="45028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1D37CF-CF16-4E25-898E-D44D4B5436C0}"/>
              </a:ext>
            </a:extLst>
          </p:cNvPr>
          <p:cNvSpPr txBox="1"/>
          <p:nvPr/>
        </p:nvSpPr>
        <p:spPr>
          <a:xfrm>
            <a:off x="2425958" y="1836094"/>
            <a:ext cx="1296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Numpy</a:t>
            </a:r>
            <a:endParaRPr lang="ko-KR" altLang="en-US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4BCF09-95E3-4B31-9FE7-BD581005C2CB}"/>
              </a:ext>
            </a:extLst>
          </p:cNvPr>
          <p:cNvSpPr txBox="1"/>
          <p:nvPr/>
        </p:nvSpPr>
        <p:spPr>
          <a:xfrm>
            <a:off x="8776997" y="1836094"/>
            <a:ext cx="108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PyTorch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6D574A-C9CB-4595-9C1E-3179B38C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863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BC32C-FC27-4138-A70A-E73201B444B1}"/>
              </a:ext>
            </a:extLst>
          </p:cNvPr>
          <p:cNvSpPr txBox="1"/>
          <p:nvPr/>
        </p:nvSpPr>
        <p:spPr>
          <a:xfrm>
            <a:off x="311083" y="1013380"/>
            <a:ext cx="3054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Cross Entropy Function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520D19-2C82-4DA5-9E40-09040BE7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6" y="1713806"/>
            <a:ext cx="2610214" cy="609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A60D9-B3DA-408F-A728-9D5BC1046418}"/>
              </a:ext>
            </a:extLst>
          </p:cNvPr>
          <p:cNvSpPr txBox="1"/>
          <p:nvPr/>
        </p:nvSpPr>
        <p:spPr>
          <a:xfrm>
            <a:off x="311083" y="2623807"/>
            <a:ext cx="575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/>
              <a:t>참고</a:t>
            </a:r>
            <a:r>
              <a:rPr lang="en-US" altLang="ko-KR" sz="2000"/>
              <a:t>)</a:t>
            </a:r>
          </a:p>
          <a:p>
            <a:pPr algn="l"/>
            <a:r>
              <a:rPr lang="en-US" altLang="ko-KR" sz="1600"/>
              <a:t>Cross Entropy Function</a:t>
            </a:r>
            <a:r>
              <a:rPr lang="ko-KR" altLang="en-US" sz="1600"/>
              <a:t>에서 </a:t>
            </a:r>
            <a:r>
              <a:rPr lang="en-US" altLang="ko-KR" sz="1600"/>
              <a:t>k=2</a:t>
            </a:r>
            <a:r>
              <a:rPr lang="ko-KR" altLang="en-US" sz="1600"/>
              <a:t>이면 </a:t>
            </a:r>
            <a:r>
              <a:rPr lang="en-US" altLang="ko-KR" sz="1600"/>
              <a:t>binary cross entropy</a:t>
            </a:r>
            <a:endParaRPr lang="ko-KR" altLang="en-US" sz="16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8A7DD7-0D61-412D-A200-02702D4C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6" y="3520632"/>
            <a:ext cx="5982535" cy="724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64AC7B-330E-44B4-B962-950070CDE842}"/>
                  </a:ext>
                </a:extLst>
              </p:cNvPr>
              <p:cNvSpPr txBox="1"/>
              <p:nvPr/>
            </p:nvSpPr>
            <p:spPr>
              <a:xfrm>
                <a:off x="6476041" y="3517099"/>
                <a:ext cx="1989056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64AC7B-330E-44B4-B962-950070CDE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041" y="3517099"/>
                <a:ext cx="1989056" cy="348813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123E8C-8081-45A8-B162-AAED8BCD993A}"/>
                  </a:ext>
                </a:extLst>
              </p:cNvPr>
              <p:cNvSpPr txBox="1"/>
              <p:nvPr/>
            </p:nvSpPr>
            <p:spPr>
              <a:xfrm>
                <a:off x="6348780" y="3895820"/>
                <a:ext cx="2243579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123E8C-8081-45A8-B162-AAED8BCD9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80" y="3895820"/>
                <a:ext cx="2243579" cy="348813"/>
              </a:xfrm>
              <a:prstGeom prst="rect">
                <a:avLst/>
              </a:prstGeom>
              <a:blipFill>
                <a:blip r:embed="rId5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3ACA6F-97FD-4A30-84E1-DF4E6650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12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B26006-B651-4326-AEF0-29821B89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024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B9E960FD-3D55-4A9B-9E3F-8432F181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6" y="1767820"/>
            <a:ext cx="2118544" cy="45724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5BF27DB-7379-4A69-AC3C-E424846C82C6}"/>
              </a:ext>
            </a:extLst>
          </p:cNvPr>
          <p:cNvSpPr txBox="1"/>
          <p:nvPr/>
        </p:nvSpPr>
        <p:spPr>
          <a:xfrm>
            <a:off x="350520" y="123444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 err="1"/>
              <a:t>Softmax</a:t>
            </a:r>
            <a:r>
              <a:rPr lang="en-US" altLang="ko-KR" sz="2000" dirty="0"/>
              <a:t> Regression</a:t>
            </a:r>
            <a:r>
              <a:rPr lang="ko-KR" altLang="en-US" sz="2000" dirty="0"/>
              <a:t>의 </a:t>
            </a:r>
            <a:r>
              <a:rPr lang="en-US" altLang="ko-KR" sz="2000" dirty="0"/>
              <a:t>cost function</a:t>
            </a:r>
            <a:endParaRPr lang="ko-KR" altLang="en-US" sz="2000" dirty="0" err="1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B87B624-D03D-4897-8784-C41E7E97F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6" y="2358330"/>
            <a:ext cx="2659610" cy="26672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B581186-3A30-4A4B-85EC-FCB6147EE5C9}"/>
              </a:ext>
            </a:extLst>
          </p:cNvPr>
          <p:cNvSpPr txBox="1"/>
          <p:nvPr/>
        </p:nvSpPr>
        <p:spPr>
          <a:xfrm>
            <a:off x="3322320" y="2307025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/>
              <a:t>→ </a:t>
            </a:r>
            <a:r>
              <a:rPr lang="ko-KR" altLang="en-US" sz="1600" dirty="0"/>
              <a:t>임의의 </a:t>
            </a:r>
            <a:r>
              <a:rPr lang="en-US" altLang="ko-KR" sz="1600" dirty="0"/>
              <a:t>(3, 5) </a:t>
            </a:r>
            <a:r>
              <a:rPr lang="ko-KR" altLang="en-US" sz="1600" dirty="0" err="1"/>
              <a:t>텐서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pPr algn="l"/>
            <a:r>
              <a:rPr lang="en-US" altLang="ko-KR" sz="1600" dirty="0"/>
              <a:t>= 3</a:t>
            </a:r>
            <a:r>
              <a:rPr lang="ko-KR" altLang="en-US" sz="1600" dirty="0"/>
              <a:t>개의 샘플</a:t>
            </a:r>
            <a:r>
              <a:rPr lang="en-US" altLang="ko-KR" sz="1600" dirty="0"/>
              <a:t>, 5</a:t>
            </a:r>
            <a:r>
              <a:rPr lang="ko-KR" altLang="en-US" sz="1600" dirty="0"/>
              <a:t>개의 클래스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9C318AD0-0183-4B0D-9B75-B3C3000A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76" y="3002243"/>
            <a:ext cx="2194750" cy="42675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109FE98-27E8-421D-B2C9-A9253F6D3F01}"/>
              </a:ext>
            </a:extLst>
          </p:cNvPr>
          <p:cNvSpPr txBox="1"/>
          <p:nvPr/>
        </p:nvSpPr>
        <p:spPr>
          <a:xfrm>
            <a:off x="3322320" y="3030955"/>
            <a:ext cx="709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→ </a:t>
            </a:r>
            <a:r>
              <a:rPr lang="ko-KR" altLang="en-US" dirty="0"/>
              <a:t>각 샘플에 대해 </a:t>
            </a:r>
            <a:r>
              <a:rPr lang="en-US" altLang="ko-KR" dirty="0" err="1"/>
              <a:t>softmax</a:t>
            </a:r>
            <a:r>
              <a:rPr lang="ko-KR" altLang="en-US" dirty="0"/>
              <a:t>를 적용하므로 </a:t>
            </a:r>
            <a:r>
              <a:rPr lang="en-US" altLang="ko-KR" dirty="0"/>
              <a:t>dim = 1</a:t>
            </a:r>
            <a:r>
              <a:rPr lang="ko-KR" altLang="en-US" dirty="0"/>
              <a:t>을 정해준다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20F5E32-4253-43A2-8F3D-26E2082C2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76" y="3736014"/>
            <a:ext cx="4854361" cy="60965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05A06C4-5625-4D02-B79C-F1C16D65410E}"/>
              </a:ext>
            </a:extLst>
          </p:cNvPr>
          <p:cNvSpPr txBox="1"/>
          <p:nvPr/>
        </p:nvSpPr>
        <p:spPr>
          <a:xfrm>
            <a:off x="5591150" y="3865946"/>
            <a:ext cx="558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→ </a:t>
            </a:r>
            <a:r>
              <a:rPr lang="ko-KR" altLang="en-US" dirty="0"/>
              <a:t>결과</a:t>
            </a:r>
            <a:r>
              <a:rPr lang="en-US" altLang="ko-KR" dirty="0"/>
              <a:t> (5</a:t>
            </a:r>
            <a:r>
              <a:rPr lang="ko-KR" altLang="en-US" dirty="0"/>
              <a:t>개의 클래스 중 각 클래스가 정답일 확률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97859F-E6A7-4ABE-83DE-28987AFDEC7E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DA541A-CB43-432E-AA25-61239A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49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7A37C0-9F36-45F8-9DB0-3874E57B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45" y="1487674"/>
            <a:ext cx="2270957" cy="426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B5FA5-40A1-4181-9228-958BB8F8260A}"/>
              </a:ext>
            </a:extLst>
          </p:cNvPr>
          <p:cNvSpPr txBox="1"/>
          <p:nvPr/>
        </p:nvSpPr>
        <p:spPr>
          <a:xfrm>
            <a:off x="3034555" y="1487674"/>
            <a:ext cx="804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→ </a:t>
            </a:r>
            <a:r>
              <a:rPr lang="ko-KR" altLang="en-US" dirty="0"/>
              <a:t>레이블을 위한 임의의 </a:t>
            </a:r>
            <a:r>
              <a:rPr lang="en-US" altLang="ko-KR" dirty="0"/>
              <a:t>(3, ) </a:t>
            </a:r>
            <a:r>
              <a:rPr lang="ko-KR" altLang="en-US" dirty="0" err="1"/>
              <a:t>텐서</a:t>
            </a:r>
            <a:r>
              <a:rPr lang="ko-KR" altLang="en-US" dirty="0"/>
              <a:t> 생성 </a:t>
            </a:r>
            <a:r>
              <a:rPr lang="en-US" altLang="ko-KR" dirty="0"/>
              <a:t>(</a:t>
            </a:r>
            <a:r>
              <a:rPr lang="ko-KR" altLang="en-US" dirty="0"/>
              <a:t>클래스가 </a:t>
            </a:r>
            <a:r>
              <a:rPr lang="en-US" altLang="ko-KR" dirty="0"/>
              <a:t>5</a:t>
            </a:r>
            <a:r>
              <a:rPr lang="ko-KR" altLang="en-US" dirty="0"/>
              <a:t>개이므로 </a:t>
            </a:r>
            <a:r>
              <a:rPr lang="en-US" altLang="ko-KR" dirty="0"/>
              <a:t>0~4</a:t>
            </a:r>
            <a:r>
              <a:rPr lang="ko-KR" altLang="en-US" dirty="0"/>
              <a:t>의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38D391-5136-48CB-AC7A-96284AF23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45" y="2120607"/>
            <a:ext cx="2796782" cy="624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4472A-5C33-4C6D-8B6B-0C190BC66208}"/>
              </a:ext>
            </a:extLst>
          </p:cNvPr>
          <p:cNvSpPr txBox="1"/>
          <p:nvPr/>
        </p:nvSpPr>
        <p:spPr>
          <a:xfrm>
            <a:off x="3354549" y="2110245"/>
            <a:ext cx="627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→ </a:t>
            </a:r>
            <a:r>
              <a:rPr lang="ko-KR" altLang="en-US" dirty="0"/>
              <a:t>각 레이블을 </a:t>
            </a:r>
            <a:r>
              <a:rPr lang="en-US" altLang="ko-KR" dirty="0"/>
              <a:t>one-hot encoding</a:t>
            </a:r>
            <a:endParaRPr lang="ko-KR" alt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2B3BB-D425-4BA1-BB51-6E697175C9F4}"/>
              </a:ext>
            </a:extLst>
          </p:cNvPr>
          <p:cNvSpPr txBox="1"/>
          <p:nvPr/>
        </p:nvSpPr>
        <p:spPr>
          <a:xfrm>
            <a:off x="3354549" y="2505670"/>
            <a:ext cx="726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dirty="0"/>
              <a:t>Hypothesis</a:t>
            </a:r>
            <a:r>
              <a:rPr lang="ko-KR" altLang="en-US" dirty="0"/>
              <a:t>와 동일한 크기</a:t>
            </a:r>
            <a:r>
              <a:rPr lang="en-US" altLang="ko-KR" dirty="0"/>
              <a:t>, </a:t>
            </a:r>
            <a:r>
              <a:rPr lang="ko-KR" altLang="en-US" dirty="0"/>
              <a:t>모든 값이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ko-KR" altLang="en-US" dirty="0" err="1"/>
              <a:t>텐서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342900" indent="-342900" algn="l">
              <a:buAutoNum type="arabicPeriod"/>
            </a:pPr>
            <a:r>
              <a:rPr lang="en-US" altLang="ko-KR" dirty="0" err="1"/>
              <a:t>y.unsqueeze</a:t>
            </a:r>
            <a:r>
              <a:rPr lang="en-US" altLang="ko-KR" dirty="0"/>
              <a:t>(1)</a:t>
            </a:r>
            <a:r>
              <a:rPr lang="ko-KR" altLang="en-US" dirty="0"/>
              <a:t>을 해서 </a:t>
            </a:r>
            <a:r>
              <a:rPr lang="en-US" altLang="ko-KR" dirty="0"/>
              <a:t>dim = 1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차원 추가 </a:t>
            </a:r>
            <a:r>
              <a:rPr lang="en-US" altLang="ko-KR" dirty="0"/>
              <a:t>→ (3, 1) </a:t>
            </a:r>
            <a:r>
              <a:rPr lang="ko-KR" altLang="en-US" dirty="0" err="1"/>
              <a:t>텐서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342900" indent="-342900" algn="l">
              <a:buAutoNum type="arabicPeriod"/>
            </a:pPr>
            <a:r>
              <a:rPr lang="en-US" altLang="ko-KR" dirty="0"/>
              <a:t>.scatter(dim,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넣을 숫자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7DA58-1570-48E6-8A17-8D4FE1B57E33}"/>
              </a:ext>
            </a:extLst>
          </p:cNvPr>
          <p:cNvSpPr txBox="1"/>
          <p:nvPr/>
        </p:nvSpPr>
        <p:spPr>
          <a:xfrm>
            <a:off x="374945" y="4215821"/>
            <a:ext cx="5935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/>
              <a:t>각 </a:t>
            </a:r>
            <a:r>
              <a:rPr lang="en-US" altLang="ko-KR" sz="2400" dirty="0"/>
              <a:t>parameter</a:t>
            </a:r>
            <a:r>
              <a:rPr lang="ko-KR" altLang="en-US" sz="2400" dirty="0"/>
              <a:t>들을 차례대로 </a:t>
            </a:r>
            <a:r>
              <a:rPr lang="en-US" altLang="ko-KR" sz="2400" dirty="0"/>
              <a:t>print</a:t>
            </a:r>
            <a:r>
              <a:rPr lang="ko-KR" altLang="en-US" sz="2400" dirty="0"/>
              <a:t>해보면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F743B4-759D-4DF7-8000-02AB9E5F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64" y="5374702"/>
            <a:ext cx="1150720" cy="266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355287-D481-423B-9EAB-632367A5F6F0}"/>
              </a:ext>
            </a:extLst>
          </p:cNvPr>
          <p:cNvSpPr txBox="1"/>
          <p:nvPr/>
        </p:nvSpPr>
        <p:spPr>
          <a:xfrm>
            <a:off x="1053224" y="49196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print(y)</a:t>
            </a:r>
            <a:endParaRPr lang="ko-KR" altLang="en-US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F5C43-2158-4D14-9C98-D5E8BA99E413}"/>
              </a:ext>
            </a:extLst>
          </p:cNvPr>
          <p:cNvSpPr txBox="1"/>
          <p:nvPr/>
        </p:nvSpPr>
        <p:spPr>
          <a:xfrm>
            <a:off x="3034556" y="4919650"/>
            <a:ext cx="340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print(</a:t>
            </a:r>
            <a:r>
              <a:rPr lang="en-US" altLang="ko-KR" dirty="0" err="1"/>
              <a:t>y_unsqueeze</a:t>
            </a:r>
            <a:r>
              <a:rPr lang="en-US" altLang="ko-KR" dirty="0"/>
              <a:t>(1))</a:t>
            </a:r>
            <a:endParaRPr lang="ko-KR" altLang="en-US" dirty="0" err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8816EA-59CB-4212-8BB7-73F04C26F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461" y="5370326"/>
            <a:ext cx="914479" cy="6096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8EBDAA-2A8A-4884-8F21-3078D607AB76}"/>
              </a:ext>
            </a:extLst>
          </p:cNvPr>
          <p:cNvSpPr txBox="1"/>
          <p:nvPr/>
        </p:nvSpPr>
        <p:spPr>
          <a:xfrm>
            <a:off x="6700604" y="4919650"/>
            <a:ext cx="212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print(</a:t>
            </a:r>
            <a:r>
              <a:rPr lang="en-US" altLang="ko-KR" dirty="0" err="1"/>
              <a:t>y_one_hot</a:t>
            </a:r>
            <a:r>
              <a:rPr lang="en-US" altLang="ko-KR" dirty="0"/>
              <a:t>)</a:t>
            </a:r>
            <a:endParaRPr lang="ko-KR" altLang="en-US" dirty="0" err="1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662638-78D7-4AD3-AC3E-990D24559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583" y="5370326"/>
            <a:ext cx="1905165" cy="6248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46D403-4788-457F-B632-0EF83521670F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A689B6-E5CE-4F10-B1C5-BA3BAB71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358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BE567-AFFB-4744-920F-53673E797071}"/>
              </a:ext>
            </a:extLst>
          </p:cNvPr>
          <p:cNvSpPr txBox="1"/>
          <p:nvPr/>
        </p:nvSpPr>
        <p:spPr>
          <a:xfrm>
            <a:off x="389743" y="1199213"/>
            <a:ext cx="409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Cross Entropy </a:t>
            </a:r>
            <a:r>
              <a:rPr lang="ko-KR" altLang="en-US" sz="2000" dirty="0"/>
              <a:t>구현 </a:t>
            </a:r>
            <a:r>
              <a:rPr lang="en-US" altLang="ko-KR" sz="2000" dirty="0"/>
              <a:t>– Low level</a:t>
            </a:r>
            <a:endParaRPr lang="ko-KR" altLang="en-US" sz="2000" dirty="0" err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702DF-9331-4272-9D00-25319999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" y="1806553"/>
            <a:ext cx="3489154" cy="833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38A3C-BC25-4E59-97E2-535EA0EA9524}"/>
              </a:ext>
            </a:extLst>
          </p:cNvPr>
          <p:cNvSpPr txBox="1"/>
          <p:nvPr/>
        </p:nvSpPr>
        <p:spPr>
          <a:xfrm>
            <a:off x="389742" y="2856925"/>
            <a:ext cx="214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/>
              <a:t>코드로 나타내면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05DEC2-06B3-47AA-A17A-A0CCC605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9" y="3441780"/>
            <a:ext cx="6104539" cy="400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1C1D90-ECE0-4079-85AD-6915AB81632E}"/>
                  </a:ext>
                </a:extLst>
              </p:cNvPr>
              <p:cNvSpPr txBox="1"/>
              <p:nvPr/>
            </p:nvSpPr>
            <p:spPr>
              <a:xfrm>
                <a:off x="4212227" y="1796641"/>
                <a:ext cx="4781863" cy="853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실</m:t>
                    </m:r>
                  </m:oMath>
                </a14:m>
                <a:r>
                  <a:rPr lang="ko-KR" altLang="en-US" dirty="0"/>
                  <a:t>제값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y_one_hot</a:t>
                </a:r>
                <a:r>
                  <a:rPr lang="en-US" altLang="ko-KR" dirty="0"/>
                  <a:t>)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예</m:t>
                    </m:r>
                  </m:oMath>
                </a14:m>
                <a:r>
                  <a:rPr lang="ko-KR" altLang="en-US" dirty="0"/>
                  <a:t>측값</a:t>
                </a:r>
                <a:r>
                  <a:rPr lang="en-US" altLang="ko-KR" dirty="0"/>
                  <a:t>(hypothesis)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1C1D90-ECE0-4079-85AD-6915AB816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227" y="1796641"/>
                <a:ext cx="4781863" cy="853054"/>
              </a:xfrm>
              <a:prstGeom prst="rect">
                <a:avLst/>
              </a:prstGeom>
              <a:blipFill>
                <a:blip r:embed="rId4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5011887-C42F-45CB-9E9A-2F2092C50117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2F1CE8E-20A1-433E-B42D-57BED984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70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BE567-AFFB-4744-920F-53673E797071}"/>
              </a:ext>
            </a:extLst>
          </p:cNvPr>
          <p:cNvSpPr txBox="1"/>
          <p:nvPr/>
        </p:nvSpPr>
        <p:spPr>
          <a:xfrm>
            <a:off x="389743" y="1199213"/>
            <a:ext cx="409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Cross Entropy </a:t>
            </a:r>
            <a:r>
              <a:rPr lang="ko-KR" altLang="en-US" sz="2000" dirty="0"/>
              <a:t>구현 </a:t>
            </a:r>
            <a:r>
              <a:rPr lang="en-US" altLang="ko-KR" sz="2000" dirty="0"/>
              <a:t>– High level</a:t>
            </a:r>
            <a:endParaRPr lang="ko-KR" altLang="en-US" sz="2000" dirty="0" err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702DF-9331-4272-9D00-25319999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" y="1806553"/>
            <a:ext cx="3489154" cy="833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38A3C-BC25-4E59-97E2-535EA0EA9524}"/>
              </a:ext>
            </a:extLst>
          </p:cNvPr>
          <p:cNvSpPr txBox="1"/>
          <p:nvPr/>
        </p:nvSpPr>
        <p:spPr>
          <a:xfrm>
            <a:off x="389742" y="2856925"/>
            <a:ext cx="214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/>
              <a:t>코드로 나타내면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05DEC2-06B3-47AA-A17A-A0CCC605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9" y="3441780"/>
            <a:ext cx="6104539" cy="400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1C1D90-ECE0-4079-85AD-6915AB81632E}"/>
                  </a:ext>
                </a:extLst>
              </p:cNvPr>
              <p:cNvSpPr txBox="1"/>
              <p:nvPr/>
            </p:nvSpPr>
            <p:spPr>
              <a:xfrm>
                <a:off x="4212227" y="1796641"/>
                <a:ext cx="4781863" cy="853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실</m:t>
                    </m:r>
                  </m:oMath>
                </a14:m>
                <a:r>
                  <a:rPr lang="ko-KR" altLang="en-US" dirty="0"/>
                  <a:t>제값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y_one_hot</a:t>
                </a:r>
                <a:r>
                  <a:rPr lang="en-US" altLang="ko-KR" dirty="0"/>
                  <a:t>)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예</m:t>
                    </m:r>
                  </m:oMath>
                </a14:m>
                <a:r>
                  <a:rPr lang="ko-KR" altLang="en-US" dirty="0"/>
                  <a:t>측값</a:t>
                </a:r>
                <a:r>
                  <a:rPr lang="en-US" altLang="ko-KR" dirty="0"/>
                  <a:t>(hypothesis)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1C1D90-ECE0-4079-85AD-6915AB816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227" y="1796641"/>
                <a:ext cx="4781863" cy="853054"/>
              </a:xfrm>
              <a:prstGeom prst="rect">
                <a:avLst/>
              </a:prstGeom>
              <a:blipFill>
                <a:blip r:embed="rId4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06A9C8-1640-4B97-9383-7DF3F1EEAA4E}"/>
                  </a:ext>
                </a:extLst>
              </p:cNvPr>
              <p:cNvSpPr txBox="1"/>
              <p:nvPr/>
            </p:nvSpPr>
            <p:spPr>
              <a:xfrm>
                <a:off x="419714" y="4056878"/>
                <a:ext cx="42272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𝑡𝑜𝑟𝑐h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h𝑦𝑝𝑜𝑡h𝑒𝑠𝑖𝑠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0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06A9C8-1640-4B97-9383-7DF3F1EEA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4" y="4056878"/>
                <a:ext cx="4227227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8616B83-0E29-4FF8-BDFF-5D832DF543E5}"/>
              </a:ext>
            </a:extLst>
          </p:cNvPr>
          <p:cNvSpPr txBox="1"/>
          <p:nvPr/>
        </p:nvSpPr>
        <p:spPr>
          <a:xfrm>
            <a:off x="3477700" y="4069649"/>
            <a:ext cx="76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ym typeface="Wingdings" panose="05000000000000000000" pitchFamily="2" charset="2"/>
              </a:rPr>
              <a:t></a:t>
            </a:r>
            <a:endParaRPr lang="ko-KR" altLang="en-US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580A1-CF9D-4E39-98BE-7D1A625D0212}"/>
              </a:ext>
            </a:extLst>
          </p:cNvPr>
          <p:cNvSpPr txBox="1"/>
          <p:nvPr/>
        </p:nvSpPr>
        <p:spPr>
          <a:xfrm>
            <a:off x="8226029" y="4114527"/>
            <a:ext cx="3357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ym typeface="Wingdings" panose="05000000000000000000" pitchFamily="2" charset="2"/>
              </a:rPr>
              <a:t>      </a:t>
            </a:r>
            <a:r>
              <a:rPr lang="en-US" altLang="ko-KR" sz="2000" dirty="0" err="1">
                <a:sym typeface="Wingdings" panose="05000000000000000000" pitchFamily="2" charset="2"/>
              </a:rPr>
              <a:t>F.log_softmax</a:t>
            </a:r>
            <a:r>
              <a:rPr lang="en-US" altLang="ko-KR" sz="2000" dirty="0">
                <a:sym typeface="Wingdings" panose="05000000000000000000" pitchFamily="2" charset="2"/>
              </a:rPr>
              <a:t>()</a:t>
            </a:r>
            <a:endParaRPr lang="ko-KR" altLang="en-US" sz="20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B64E9-B274-4A26-A129-0859FF8B0D36}"/>
              </a:ext>
            </a:extLst>
          </p:cNvPr>
          <p:cNvSpPr txBox="1"/>
          <p:nvPr/>
        </p:nvSpPr>
        <p:spPr>
          <a:xfrm>
            <a:off x="4182229" y="4076038"/>
            <a:ext cx="3687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torch.log(</a:t>
            </a:r>
            <a:r>
              <a:rPr lang="en-US" altLang="ko-KR" sz="2000" dirty="0" err="1"/>
              <a:t>F.softmax</a:t>
            </a:r>
            <a:r>
              <a:rPr lang="en-US" altLang="ko-KR" sz="2000" dirty="0"/>
              <a:t>(z, dim=1))</a:t>
            </a:r>
            <a:endParaRPr lang="ko-KR" altLang="en-US" sz="2000" dirty="0" err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8468D9-CC11-4045-8885-C1ACAE856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33" y="4641733"/>
            <a:ext cx="6744728" cy="400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6F081D-6EB2-4A12-AEA7-D4CEFB15777D}"/>
              </a:ext>
            </a:extLst>
          </p:cNvPr>
          <p:cNvSpPr txBox="1"/>
          <p:nvPr/>
        </p:nvSpPr>
        <p:spPr>
          <a:xfrm>
            <a:off x="486546" y="56476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Wingdings" panose="05000000000000000000" pitchFamily="2" charset="2"/>
              </a:rPr>
              <a:t></a:t>
            </a:r>
            <a:endParaRPr lang="ko-KR" altLang="en-US" dirty="0" err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26D459-B013-4819-8D5B-ECE15695F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920" y="5658787"/>
            <a:ext cx="5232213" cy="4001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905AFA-7AA4-4555-BE0F-937B31BF867B}"/>
              </a:ext>
            </a:extLst>
          </p:cNvPr>
          <p:cNvSpPr txBox="1"/>
          <p:nvPr/>
        </p:nvSpPr>
        <p:spPr>
          <a:xfrm>
            <a:off x="6583171" y="5647670"/>
            <a:ext cx="560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단</a:t>
            </a:r>
            <a:r>
              <a:rPr lang="en-US" altLang="ko-KR" dirty="0"/>
              <a:t>, y</a:t>
            </a:r>
            <a:r>
              <a:rPr lang="ko-KR" altLang="en-US" dirty="0"/>
              <a:t>는 </a:t>
            </a:r>
            <a:r>
              <a:rPr lang="en-US" altLang="ko-KR" dirty="0"/>
              <a:t>one-hot vector</a:t>
            </a:r>
            <a:r>
              <a:rPr lang="ko-KR" altLang="en-US" dirty="0"/>
              <a:t>를 쓰지 않고 </a:t>
            </a:r>
            <a:r>
              <a:rPr lang="ko-KR" altLang="en-US" dirty="0" err="1"/>
              <a:t>실제값을</a:t>
            </a:r>
            <a:r>
              <a:rPr lang="ko-KR" altLang="en-US" dirty="0"/>
              <a:t> 사용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6334A9-E639-4B3C-A08A-674AC1E5376B}"/>
              </a:ext>
            </a:extLst>
          </p:cNvPr>
          <p:cNvSpPr/>
          <p:nvPr/>
        </p:nvSpPr>
        <p:spPr>
          <a:xfrm>
            <a:off x="0" y="5201587"/>
            <a:ext cx="12192000" cy="55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3409DE-7A93-4CDF-A286-44C98F00AD58}"/>
              </a:ext>
            </a:extLst>
          </p:cNvPr>
          <p:cNvSpPr txBox="1"/>
          <p:nvPr/>
        </p:nvSpPr>
        <p:spPr>
          <a:xfrm rot="16200000">
            <a:off x="8502548" y="4677559"/>
            <a:ext cx="75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Wingdings" panose="05000000000000000000" pitchFamily="2" charset="2"/>
              </a:rPr>
              <a:t></a:t>
            </a:r>
            <a:endParaRPr lang="ko-KR" altLang="en-US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3B2000-BB55-4F12-A5B2-4D13D825274C}"/>
              </a:ext>
            </a:extLst>
          </p:cNvPr>
          <p:cNvSpPr txBox="1"/>
          <p:nvPr/>
        </p:nvSpPr>
        <p:spPr>
          <a:xfrm>
            <a:off x="9065066" y="4799631"/>
            <a:ext cx="180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Low-level</a:t>
            </a:r>
            <a:endParaRPr lang="ko-KR" altLang="en-US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39208E-E60C-4306-ADDE-CF8CF56B302D}"/>
              </a:ext>
            </a:extLst>
          </p:cNvPr>
          <p:cNvSpPr txBox="1"/>
          <p:nvPr/>
        </p:nvSpPr>
        <p:spPr>
          <a:xfrm rot="5400000">
            <a:off x="8502548" y="5474121"/>
            <a:ext cx="75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Wingdings" panose="05000000000000000000" pitchFamily="2" charset="2"/>
              </a:rPr>
              <a:t></a:t>
            </a:r>
            <a:endParaRPr lang="ko-KR" altLang="en-US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149DBF-D529-46AF-9462-1B9E0B65C6E0}"/>
              </a:ext>
            </a:extLst>
          </p:cNvPr>
          <p:cNvSpPr txBox="1"/>
          <p:nvPr/>
        </p:nvSpPr>
        <p:spPr>
          <a:xfrm>
            <a:off x="9065066" y="5277826"/>
            <a:ext cx="160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High-level</a:t>
            </a:r>
            <a:endParaRPr lang="ko-KR" altLang="en-US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A013D2-2CDA-49CF-BCB9-848CE9EE1AA9}"/>
              </a:ext>
            </a:extLst>
          </p:cNvPr>
          <p:cNvSpPr txBox="1"/>
          <p:nvPr/>
        </p:nvSpPr>
        <p:spPr>
          <a:xfrm>
            <a:off x="486546" y="62761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Wingdings" panose="05000000000000000000" pitchFamily="2" charset="2"/>
              </a:rPr>
              <a:t></a:t>
            </a:r>
            <a:endParaRPr lang="ko-KR" altLang="en-US" dirty="0" err="1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3438B26-E554-4557-9990-697D058E9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920" y="6276187"/>
            <a:ext cx="2895555" cy="3693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61D833-A2F0-458B-A6BD-5C89D9495BFB}"/>
              </a:ext>
            </a:extLst>
          </p:cNvPr>
          <p:cNvSpPr txBox="1"/>
          <p:nvPr/>
        </p:nvSpPr>
        <p:spPr>
          <a:xfrm>
            <a:off x="4790579" y="6276187"/>
            <a:ext cx="615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/>
              <a:t>F.cross_entropy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 err="1"/>
              <a:t>F.log_softmax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F.nll_loss</a:t>
            </a:r>
            <a:r>
              <a:rPr lang="en-US" altLang="ko-KR" dirty="0"/>
              <a:t>()</a:t>
            </a:r>
            <a:r>
              <a:rPr lang="ko-KR" altLang="en-US" dirty="0"/>
              <a:t>를 포함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959CAC-9F60-4953-A43F-0E7AAE97E043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A58CA3-064E-4608-AFA5-1456F8CA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901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0D1F9-83F8-4DDE-B7E0-5D6894067DB2}"/>
              </a:ext>
            </a:extLst>
          </p:cNvPr>
          <p:cNvSpPr txBox="1"/>
          <p:nvPr/>
        </p:nvSpPr>
        <p:spPr>
          <a:xfrm>
            <a:off x="254832" y="839448"/>
            <a:ext cx="502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 err="1"/>
              <a:t>Softmax</a:t>
            </a:r>
            <a:r>
              <a:rPr lang="en-US" altLang="ko-KR" sz="2000" dirty="0"/>
              <a:t> Regression</a:t>
            </a:r>
            <a:r>
              <a:rPr lang="ko-KR" altLang="en-US" sz="2000" dirty="0"/>
              <a:t>으로 </a:t>
            </a:r>
            <a:r>
              <a:rPr lang="en-US" altLang="ko-KR" sz="2000" dirty="0"/>
              <a:t>MNIST </a:t>
            </a:r>
            <a:r>
              <a:rPr lang="ko-KR" altLang="en-US" sz="2000" dirty="0"/>
              <a:t>분류하기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063FA-EC41-4292-959B-9F3D36FBC9DA}"/>
              </a:ext>
            </a:extLst>
          </p:cNvPr>
          <p:cNvSpPr txBox="1"/>
          <p:nvPr/>
        </p:nvSpPr>
        <p:spPr>
          <a:xfrm>
            <a:off x="254830" y="1484023"/>
            <a:ext cx="8124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1) MNIST data : 28 * 28 pixel</a:t>
            </a:r>
            <a:r>
              <a:rPr lang="ko-KR" altLang="en-US" sz="2000" dirty="0"/>
              <a:t>로 이루어짐 </a:t>
            </a:r>
            <a:r>
              <a:rPr lang="en-US" altLang="ko-KR" sz="2000" dirty="0">
                <a:sym typeface="Wingdings" panose="05000000000000000000" pitchFamily="2" charset="2"/>
              </a:rPr>
              <a:t> 784 </a:t>
            </a:r>
            <a:r>
              <a:rPr lang="ko-KR" altLang="en-US" sz="2000" dirty="0">
                <a:sym typeface="Wingdings" panose="05000000000000000000" pitchFamily="2" charset="2"/>
              </a:rPr>
              <a:t>차원의 벡터로 변환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3DB7E-9539-47DE-8E44-DCE13B15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29" y="2104923"/>
            <a:ext cx="4069408" cy="975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3315E-85EF-4B90-998B-414F2A226B66}"/>
              </a:ext>
            </a:extLst>
          </p:cNvPr>
          <p:cNvSpPr txBox="1"/>
          <p:nvPr/>
        </p:nvSpPr>
        <p:spPr>
          <a:xfrm>
            <a:off x="4886792" y="2407836"/>
            <a:ext cx="6955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X :     (</a:t>
            </a:r>
            <a:r>
              <a:rPr lang="ko-KR" altLang="en-US" sz="2000" dirty="0"/>
              <a:t>배치 크기 </a:t>
            </a:r>
            <a:r>
              <a:rPr lang="en-US" altLang="ko-KR" sz="2000" dirty="0"/>
              <a:t>* 1 * 28 * 28) 	   </a:t>
            </a:r>
            <a:r>
              <a:rPr lang="en-US" altLang="ko-KR" sz="2000" dirty="0">
                <a:sym typeface="Wingdings" panose="05000000000000000000" pitchFamily="2" charset="2"/>
              </a:rPr>
              <a:t>     (</a:t>
            </a:r>
            <a:r>
              <a:rPr lang="ko-KR" altLang="en-US" sz="2000" dirty="0">
                <a:sym typeface="Wingdings" panose="05000000000000000000" pitchFamily="2" charset="2"/>
              </a:rPr>
              <a:t>배치 크기 </a:t>
            </a:r>
            <a:r>
              <a:rPr lang="en-US" altLang="ko-KR" sz="2000" dirty="0">
                <a:sym typeface="Wingdings" panose="05000000000000000000" pitchFamily="2" charset="2"/>
              </a:rPr>
              <a:t>* 784)</a:t>
            </a:r>
            <a:endParaRPr lang="ko-KR" altLang="en-US" sz="20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54244-DA41-4361-B206-90FAB1136B18}"/>
              </a:ext>
            </a:extLst>
          </p:cNvPr>
          <p:cNvSpPr txBox="1"/>
          <p:nvPr/>
        </p:nvSpPr>
        <p:spPr>
          <a:xfrm>
            <a:off x="254830" y="3429000"/>
            <a:ext cx="236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/>
              <a:t>2) </a:t>
            </a:r>
            <a:r>
              <a:rPr lang="en-US" altLang="ko-KR" sz="2000" dirty="0" err="1"/>
              <a:t>torchvision</a:t>
            </a:r>
            <a:endParaRPr lang="ko-KR" altLang="en-US" sz="2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67E36-4677-4AB9-95A7-E62FD0104691}"/>
              </a:ext>
            </a:extLst>
          </p:cNvPr>
          <p:cNvSpPr txBox="1"/>
          <p:nvPr/>
        </p:nvSpPr>
        <p:spPr>
          <a:xfrm>
            <a:off x="727020" y="3896167"/>
            <a:ext cx="695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유명한 </a:t>
            </a:r>
            <a:r>
              <a:rPr lang="en-US" altLang="ko-KR" dirty="0"/>
              <a:t>dataset, model, </a:t>
            </a:r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r>
              <a:rPr lang="ko-KR" altLang="en-US" dirty="0"/>
              <a:t> 도구를 포함하는 패키지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C9808-AD1C-49FB-9A65-F26698A33305}"/>
              </a:ext>
            </a:extLst>
          </p:cNvPr>
          <p:cNvSpPr txBox="1"/>
          <p:nvPr/>
        </p:nvSpPr>
        <p:spPr>
          <a:xfrm>
            <a:off x="727020" y="4440282"/>
            <a:ext cx="599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3"/>
              </a:rPr>
              <a:t>참고 </a:t>
            </a:r>
            <a:r>
              <a:rPr lang="en-US" altLang="ko-KR" dirty="0">
                <a:hlinkClick r:id="rId3"/>
              </a:rPr>
              <a:t>: https://pytorch.org/docs/stable/torchvision/index.html</a:t>
            </a:r>
            <a:endParaRPr lang="ko-KR" altLang="en-US" dirty="0" err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43F06C-AFC5-4148-9FB1-7AA1D76ADB7F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0919B63-D39E-4B87-B5F1-FE8A1EE4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521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487347-A1AC-4EA0-AE4A-C686BDB7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1" y="1527815"/>
            <a:ext cx="3164858" cy="15438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3AF51F-31D4-43C0-AA5A-9A0B8C49C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041" y="1527815"/>
            <a:ext cx="5029636" cy="103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5CCDF4-8EF9-44B2-984B-77AD7C5DB972}"/>
              </a:ext>
            </a:extLst>
          </p:cNvPr>
          <p:cNvSpPr txBox="1"/>
          <p:nvPr/>
        </p:nvSpPr>
        <p:spPr>
          <a:xfrm>
            <a:off x="7210267" y="1089438"/>
            <a:ext cx="20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CUDA </a:t>
            </a:r>
            <a:r>
              <a:rPr lang="ko-KR" altLang="en-US" dirty="0"/>
              <a:t>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A15BE-184B-47B4-BEB4-F45BC00B60CD}"/>
              </a:ext>
            </a:extLst>
          </p:cNvPr>
          <p:cNvSpPr txBox="1"/>
          <p:nvPr/>
        </p:nvSpPr>
        <p:spPr>
          <a:xfrm>
            <a:off x="823491" y="1089438"/>
            <a:ext cx="241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필요한 도구 </a:t>
            </a:r>
            <a:r>
              <a:rPr lang="en-US" altLang="ko-KR" dirty="0"/>
              <a:t>import</a:t>
            </a:r>
            <a:endParaRPr lang="ko-KR" altLang="en-US" dirty="0" err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65BF8A-E1FE-4AD5-9ABF-C2AABE8F2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12" y="4009880"/>
            <a:ext cx="1918878" cy="845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ADBA59-E401-4E6F-AF9F-C9B3CF052231}"/>
              </a:ext>
            </a:extLst>
          </p:cNvPr>
          <p:cNvSpPr txBox="1"/>
          <p:nvPr/>
        </p:nvSpPr>
        <p:spPr>
          <a:xfrm>
            <a:off x="3612629" y="3786353"/>
            <a:ext cx="733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algn="l"/>
            <a:r>
              <a:rPr lang="en-US" altLang="ko-KR" dirty="0"/>
              <a:t>Hyperparameters : </a:t>
            </a:r>
            <a:r>
              <a:rPr lang="ko-KR" altLang="en-US" dirty="0"/>
              <a:t>사용자가 조절가능한 변수 </a:t>
            </a:r>
            <a:r>
              <a:rPr lang="en-US" altLang="ko-KR" dirty="0"/>
              <a:t>(ex, epoch, batch size)</a:t>
            </a:r>
            <a:endParaRPr lang="ko-KR" alt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0D1C1-720E-478C-A87F-578CF4B16579}"/>
              </a:ext>
            </a:extLst>
          </p:cNvPr>
          <p:cNvSpPr txBox="1"/>
          <p:nvPr/>
        </p:nvSpPr>
        <p:spPr>
          <a:xfrm>
            <a:off x="939512" y="3417021"/>
            <a:ext cx="316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Hyperparameter</a:t>
            </a:r>
            <a:endParaRPr lang="ko-KR" altLang="en-US" dirty="0" err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6AC339-4D58-4F69-8E7E-5F65EAE0932C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76CD643-0959-4C6D-86B5-FB71742F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55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85C4C-2EA3-4C5A-B95F-4C88D4289636}"/>
              </a:ext>
            </a:extLst>
          </p:cNvPr>
          <p:cNvSpPr txBox="1"/>
          <p:nvPr/>
        </p:nvSpPr>
        <p:spPr>
          <a:xfrm>
            <a:off x="314793" y="1019330"/>
            <a:ext cx="301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MNIST dataset </a:t>
            </a:r>
            <a:r>
              <a:rPr lang="ko-KR" altLang="en-US" sz="2000" dirty="0"/>
              <a:t>불러오기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EF3677-54E4-47B8-8CCA-A595F54B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2" y="1659328"/>
            <a:ext cx="4188985" cy="2163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F9258-E658-4325-9411-33BB99A526EC}"/>
              </a:ext>
            </a:extLst>
          </p:cNvPr>
          <p:cNvSpPr txBox="1"/>
          <p:nvPr/>
        </p:nvSpPr>
        <p:spPr>
          <a:xfrm>
            <a:off x="4989994" y="1659328"/>
            <a:ext cx="620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root 		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 MNIS T</a:t>
            </a:r>
            <a:r>
              <a:rPr lang="ko-KR" altLang="en-US" dirty="0"/>
              <a:t>데이터를 다운로드 받을 경로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79B6F-63C6-417C-8605-C2DDD702760B}"/>
              </a:ext>
            </a:extLst>
          </p:cNvPr>
          <p:cNvSpPr txBox="1"/>
          <p:nvPr/>
        </p:nvSpPr>
        <p:spPr>
          <a:xfrm>
            <a:off x="4989995" y="2028660"/>
            <a:ext cx="589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train = True 	</a:t>
            </a:r>
            <a:r>
              <a:rPr lang="en-US" altLang="ko-KR" dirty="0">
                <a:sym typeface="Wingdings" panose="05000000000000000000" pitchFamily="2" charset="2"/>
              </a:rPr>
              <a:t>  MNIST</a:t>
            </a:r>
            <a:r>
              <a:rPr lang="ko-KR" altLang="en-US" dirty="0">
                <a:sym typeface="Wingdings" panose="05000000000000000000" pitchFamily="2" charset="2"/>
              </a:rPr>
              <a:t>의 훈련 데이터를 </a:t>
            </a:r>
            <a:r>
              <a:rPr lang="en-US" altLang="ko-KR" dirty="0">
                <a:sym typeface="Wingdings" panose="05000000000000000000" pitchFamily="2" charset="2"/>
              </a:rPr>
              <a:t>return</a:t>
            </a:r>
            <a:endParaRPr lang="ko-KR" altLang="en-US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FFE02-8490-4F52-A378-FCDB79AF157B}"/>
              </a:ext>
            </a:extLst>
          </p:cNvPr>
          <p:cNvSpPr txBox="1"/>
          <p:nvPr/>
        </p:nvSpPr>
        <p:spPr>
          <a:xfrm>
            <a:off x="4988266" y="2371578"/>
            <a:ext cx="575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transform 	</a:t>
            </a:r>
            <a:r>
              <a:rPr lang="en-US" altLang="ko-KR" dirty="0">
                <a:sym typeface="Wingdings" panose="05000000000000000000" pitchFamily="2" charset="2"/>
              </a:rPr>
              <a:t>  </a:t>
            </a:r>
            <a:r>
              <a:rPr lang="ko-KR" altLang="en-US" dirty="0">
                <a:sym typeface="Wingdings" panose="05000000000000000000" pitchFamily="2" charset="2"/>
              </a:rPr>
              <a:t>현재 데이터를 </a:t>
            </a:r>
            <a:r>
              <a:rPr lang="en-US" altLang="ko-KR" dirty="0">
                <a:sym typeface="Wingdings" panose="05000000000000000000" pitchFamily="2" charset="2"/>
              </a:rPr>
              <a:t>Tensor</a:t>
            </a:r>
            <a:r>
              <a:rPr lang="ko-KR" altLang="en-US" dirty="0">
                <a:sym typeface="Wingdings" panose="05000000000000000000" pitchFamily="2" charset="2"/>
              </a:rPr>
              <a:t>로 변환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F3229-9CC7-40B2-B2A8-9808011ACAC7}"/>
              </a:ext>
            </a:extLst>
          </p:cNvPr>
          <p:cNvSpPr txBox="1"/>
          <p:nvPr/>
        </p:nvSpPr>
        <p:spPr>
          <a:xfrm>
            <a:off x="4988266" y="2740910"/>
            <a:ext cx="738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download 	</a:t>
            </a:r>
            <a:r>
              <a:rPr lang="en-US" altLang="ko-KR" dirty="0">
                <a:sym typeface="Wingdings" panose="05000000000000000000" pitchFamily="2" charset="2"/>
              </a:rPr>
              <a:t>  </a:t>
            </a:r>
            <a:r>
              <a:rPr lang="ko-KR" altLang="en-US" dirty="0">
                <a:sym typeface="Wingdings" panose="05000000000000000000" pitchFamily="2" charset="2"/>
              </a:rPr>
              <a:t>해당 경로에 </a:t>
            </a:r>
            <a:r>
              <a:rPr lang="en-US" altLang="ko-KR" dirty="0">
                <a:sym typeface="Wingdings" panose="05000000000000000000" pitchFamily="2" charset="2"/>
              </a:rPr>
              <a:t>MNIST </a:t>
            </a:r>
            <a:r>
              <a:rPr lang="ko-KR" altLang="en-US" dirty="0">
                <a:sym typeface="Wingdings" panose="05000000000000000000" pitchFamily="2" charset="2"/>
              </a:rPr>
              <a:t>데이터가 없으면 다운로드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4230A-DA2A-4DF1-A67A-266936D6F12F}"/>
              </a:ext>
            </a:extLst>
          </p:cNvPr>
          <p:cNvSpPr txBox="1"/>
          <p:nvPr/>
        </p:nvSpPr>
        <p:spPr>
          <a:xfrm>
            <a:off x="314792" y="4062380"/>
            <a:ext cx="2145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Dataloader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C42F05-33E5-4969-BE28-40DF8C0C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1" y="4534741"/>
            <a:ext cx="6094753" cy="1431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EA2184-5DAF-4D76-9B69-4C65DC8993DF}"/>
              </a:ext>
            </a:extLst>
          </p:cNvPr>
          <p:cNvSpPr txBox="1"/>
          <p:nvPr/>
        </p:nvSpPr>
        <p:spPr>
          <a:xfrm>
            <a:off x="6508228" y="4462490"/>
            <a:ext cx="5683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dataset		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로드할</a:t>
            </a:r>
            <a:r>
              <a:rPr lang="ko-KR" altLang="en-US" dirty="0">
                <a:sym typeface="Wingdings" panose="05000000000000000000" pitchFamily="2" charset="2"/>
              </a:rPr>
              <a:t> 대상</a:t>
            </a:r>
            <a:endParaRPr lang="en-US" altLang="ko-KR" dirty="0">
              <a:sym typeface="Wingdings" panose="05000000000000000000" pitchFamily="2" charset="2"/>
            </a:endParaRPr>
          </a:p>
          <a:p>
            <a:pPr algn="l"/>
            <a:r>
              <a:rPr lang="en-US" altLang="ko-KR" dirty="0" err="1">
                <a:sym typeface="Wingdings" panose="05000000000000000000" pitchFamily="2" charset="2"/>
              </a:rPr>
              <a:t>batch_size</a:t>
            </a:r>
            <a:r>
              <a:rPr lang="en-US" altLang="ko-KR" dirty="0">
                <a:sym typeface="Wingdings" panose="05000000000000000000" pitchFamily="2" charset="2"/>
              </a:rPr>
              <a:t>	</a:t>
            </a:r>
            <a:r>
              <a:rPr lang="ko-KR" altLang="en-US" dirty="0">
                <a:sym typeface="Wingdings" panose="05000000000000000000" pitchFamily="2" charset="2"/>
              </a:rPr>
              <a:t> 배치 크기</a:t>
            </a:r>
            <a:endParaRPr lang="en-US" altLang="ko-KR" dirty="0">
              <a:sym typeface="Wingdings" panose="05000000000000000000" pitchFamily="2" charset="2"/>
            </a:endParaRPr>
          </a:p>
          <a:p>
            <a:pPr algn="l"/>
            <a:r>
              <a:rPr lang="en-US" altLang="ko-KR" dirty="0">
                <a:sym typeface="Wingdings" panose="05000000000000000000" pitchFamily="2" charset="2"/>
              </a:rPr>
              <a:t>shuffle		 epoch</a:t>
            </a:r>
            <a:r>
              <a:rPr lang="ko-KR" altLang="en-US" dirty="0">
                <a:sym typeface="Wingdings" panose="05000000000000000000" pitchFamily="2" charset="2"/>
              </a:rPr>
              <a:t>마다 </a:t>
            </a:r>
            <a:r>
              <a:rPr lang="en-US" altLang="ko-KR" dirty="0">
                <a:sym typeface="Wingdings" panose="05000000000000000000" pitchFamily="2" charset="2"/>
              </a:rPr>
              <a:t>batch </a:t>
            </a:r>
            <a:r>
              <a:rPr lang="ko-KR" altLang="en-US" dirty="0">
                <a:sym typeface="Wingdings" panose="05000000000000000000" pitchFamily="2" charset="2"/>
              </a:rPr>
              <a:t>순서를 섞을지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algn="l"/>
            <a:r>
              <a:rPr lang="en-US" altLang="ko-KR" dirty="0" err="1">
                <a:sym typeface="Wingdings" panose="05000000000000000000" pitchFamily="2" charset="2"/>
              </a:rPr>
              <a:t>drop_last</a:t>
            </a:r>
            <a:r>
              <a:rPr lang="en-US" altLang="ko-KR" dirty="0">
                <a:sym typeface="Wingdings" panose="05000000000000000000" pitchFamily="2" charset="2"/>
              </a:rPr>
              <a:t>	 </a:t>
            </a:r>
            <a:r>
              <a:rPr lang="ko-KR" altLang="en-US" dirty="0">
                <a:sym typeface="Wingdings" panose="05000000000000000000" pitchFamily="2" charset="2"/>
              </a:rPr>
              <a:t>마지막 </a:t>
            </a:r>
            <a:r>
              <a:rPr lang="en-US" altLang="ko-KR" dirty="0">
                <a:sym typeface="Wingdings" panose="05000000000000000000" pitchFamily="2" charset="2"/>
              </a:rPr>
              <a:t>batch</a:t>
            </a:r>
            <a:r>
              <a:rPr lang="ko-KR" altLang="en-US" dirty="0">
                <a:sym typeface="Wingdings" panose="05000000000000000000" pitchFamily="2" charset="2"/>
              </a:rPr>
              <a:t>를 버릴지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114A63-911F-4DE3-82E7-B2CAACDE0418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1718C2D-1C5F-4F80-860D-4AE32CFD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25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78E24D-A213-414C-A4EE-BC51C5F7C630}"/>
              </a:ext>
            </a:extLst>
          </p:cNvPr>
          <p:cNvSpPr txBox="1"/>
          <p:nvPr/>
        </p:nvSpPr>
        <p:spPr>
          <a:xfrm>
            <a:off x="375104" y="1049311"/>
            <a:ext cx="3252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 err="1"/>
              <a:t>drop_last</a:t>
            </a:r>
            <a:r>
              <a:rPr lang="ko-KR" altLang="en-US" sz="2400" dirty="0"/>
              <a:t>를 하는 이유</a:t>
            </a:r>
            <a:r>
              <a:rPr lang="en-US" altLang="ko-KR" sz="2400" dirty="0"/>
              <a:t>?</a:t>
            </a:r>
            <a:endParaRPr lang="ko-KR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CB47E-B0A6-4FE3-9B2A-34CF7D945A95}"/>
              </a:ext>
            </a:extLst>
          </p:cNvPr>
          <p:cNvSpPr txBox="1"/>
          <p:nvPr/>
        </p:nvSpPr>
        <p:spPr>
          <a:xfrm>
            <a:off x="375104" y="16956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ex)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B9B80A-0A4F-4D6C-A815-A3CA1ACADD11}"/>
              </a:ext>
            </a:extLst>
          </p:cNvPr>
          <p:cNvSpPr/>
          <p:nvPr/>
        </p:nvSpPr>
        <p:spPr>
          <a:xfrm>
            <a:off x="599254" y="2269256"/>
            <a:ext cx="914400" cy="296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1000</a:t>
            </a:r>
            <a:r>
              <a:rPr lang="ko-KR" altLang="en-US" dirty="0"/>
              <a:t>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6961C-76EA-40BC-BD3B-A8B9DA5478F6}"/>
              </a:ext>
            </a:extLst>
          </p:cNvPr>
          <p:cNvSpPr txBox="1"/>
          <p:nvPr/>
        </p:nvSpPr>
        <p:spPr>
          <a:xfrm>
            <a:off x="1910891" y="3309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1C7EA-18CA-4E6C-BFB5-BE216CE22A1F}"/>
              </a:ext>
            </a:extLst>
          </p:cNvPr>
          <p:cNvSpPr txBox="1"/>
          <p:nvPr/>
        </p:nvSpPr>
        <p:spPr>
          <a:xfrm>
            <a:off x="1633574" y="3678650"/>
            <a:ext cx="199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/>
              <a:t>batch_size</a:t>
            </a:r>
            <a:endParaRPr lang="en-US" altLang="ko-KR" dirty="0"/>
          </a:p>
          <a:p>
            <a:pPr algn="l"/>
            <a:r>
              <a:rPr lang="en-US" altLang="ko-KR" dirty="0"/>
              <a:t>= 128</a:t>
            </a:r>
            <a:endParaRPr lang="ko-KR" altLang="en-US" dirty="0" err="1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3AE151F-D945-44CF-BD15-798E4128B5F2}"/>
              </a:ext>
            </a:extLst>
          </p:cNvPr>
          <p:cNvGraphicFramePr>
            <a:graphicFrameLocks noGrp="1"/>
          </p:cNvGraphicFramePr>
          <p:nvPr/>
        </p:nvGraphicFramePr>
        <p:xfrm>
          <a:off x="3113853" y="2309896"/>
          <a:ext cx="914400" cy="29260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579716270"/>
                    </a:ext>
                  </a:extLst>
                </a:gridCol>
              </a:tblGrid>
              <a:tr h="262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452071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224607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681975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600807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357131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536805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12114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85024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71D9C3-4E59-43DC-8FBC-5181D4056365}"/>
              </a:ext>
            </a:extLst>
          </p:cNvPr>
          <p:cNvSpPr txBox="1"/>
          <p:nvPr/>
        </p:nvSpPr>
        <p:spPr>
          <a:xfrm>
            <a:off x="4316814" y="4871803"/>
            <a:ext cx="629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학습하게되면</a:t>
            </a:r>
            <a:r>
              <a:rPr lang="ko-KR" altLang="en-US" dirty="0">
                <a:sym typeface="Wingdings" panose="05000000000000000000" pitchFamily="2" charset="2"/>
              </a:rPr>
              <a:t> 다른 배치들보다 상대적으로 과대평가됨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 err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EDC25C-83BB-4213-AA8B-ED86313A5BED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4FFFC-753A-4F04-A321-949AED7D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5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9D1038-3B04-4720-8B0A-689E4259EE4D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1. Tensor</a:t>
            </a:r>
            <a:endParaRPr lang="ko-KR" altLang="en-US" sz="2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9271F6-0A9C-415A-804E-6F98F1437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002"/>
            <a:ext cx="5997165" cy="37602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907BC8-2746-4BAF-872B-C1A023C0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188" y="1830002"/>
            <a:ext cx="6186813" cy="46839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5824FF-C05F-41E6-8E85-B82DF756ECC0}"/>
              </a:ext>
            </a:extLst>
          </p:cNvPr>
          <p:cNvSpPr txBox="1"/>
          <p:nvPr/>
        </p:nvSpPr>
        <p:spPr>
          <a:xfrm>
            <a:off x="2273451" y="125058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Numpy</a:t>
            </a:r>
            <a:endParaRPr lang="ko-KR" alt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BF5A5F-8E00-482C-89C7-55B4D14F362F}"/>
              </a:ext>
            </a:extLst>
          </p:cNvPr>
          <p:cNvSpPr txBox="1"/>
          <p:nvPr/>
        </p:nvSpPr>
        <p:spPr>
          <a:xfrm>
            <a:off x="8632340" y="1250580"/>
            <a:ext cx="1163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PyTorch</a:t>
            </a:r>
            <a:endParaRPr lang="ko-KR" altLang="en-US" sz="20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CA6930-D147-4CC5-B08D-AABD04A9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02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279398-A7BD-4C05-84B7-CEB759775A7C}"/>
              </a:ext>
            </a:extLst>
          </p:cNvPr>
          <p:cNvSpPr txBox="1"/>
          <p:nvPr/>
        </p:nvSpPr>
        <p:spPr>
          <a:xfrm>
            <a:off x="2007122" y="2276276"/>
            <a:ext cx="5246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 err="1"/>
              <a:t>input_dim</a:t>
            </a:r>
            <a:r>
              <a:rPr lang="en-US" altLang="ko-KR" sz="2000" dirty="0"/>
              <a:t> : 784 pixel</a:t>
            </a:r>
          </a:p>
          <a:p>
            <a:pPr algn="l"/>
            <a:r>
              <a:rPr lang="en-US" altLang="ko-KR" sz="2000" dirty="0"/>
              <a:t>output dim : 10 (</a:t>
            </a:r>
            <a:r>
              <a:rPr lang="ko-KR" altLang="en-US" sz="2000" dirty="0"/>
              <a:t>숫자 </a:t>
            </a:r>
            <a:r>
              <a:rPr lang="en-US" altLang="ko-KR" sz="2000" dirty="0"/>
              <a:t>0~9)</a:t>
            </a:r>
            <a:endParaRPr lang="ko-KR" altLang="en-US" sz="20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11CA3-59E4-448F-ADC6-0A00A48CB781}"/>
              </a:ext>
            </a:extLst>
          </p:cNvPr>
          <p:cNvSpPr txBox="1"/>
          <p:nvPr/>
        </p:nvSpPr>
        <p:spPr>
          <a:xfrm>
            <a:off x="5717188" y="24455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Wingdings" panose="05000000000000000000" pitchFamily="2" charset="2"/>
              </a:rPr>
              <a:t></a:t>
            </a:r>
            <a:endParaRPr lang="ko-KR" altLang="en-US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64AEE-58B2-46D0-9368-BEC84D544659}"/>
              </a:ext>
            </a:extLst>
          </p:cNvPr>
          <p:cNvSpPr txBox="1"/>
          <p:nvPr/>
        </p:nvSpPr>
        <p:spPr>
          <a:xfrm>
            <a:off x="6631588" y="2410150"/>
            <a:ext cx="4482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 err="1"/>
              <a:t>nn.Linear</a:t>
            </a:r>
            <a:r>
              <a:rPr lang="en-US" altLang="ko-KR" sz="2000" dirty="0"/>
              <a:t>(784, 10, bias=True)</a:t>
            </a:r>
            <a:endParaRPr lang="ko-KR" altLang="en-US" sz="20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44AB4-B842-42B5-8538-B3C38CBE2E06}"/>
              </a:ext>
            </a:extLst>
          </p:cNvPr>
          <p:cNvSpPr txBox="1"/>
          <p:nvPr/>
        </p:nvSpPr>
        <p:spPr>
          <a:xfrm>
            <a:off x="3562661" y="4032708"/>
            <a:ext cx="506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/>
              <a:t>model</a:t>
            </a:r>
            <a:r>
              <a:rPr lang="ko-KR" altLang="en-US" sz="2800" dirty="0"/>
              <a:t>을 </a:t>
            </a:r>
            <a:r>
              <a:rPr lang="ko-KR" altLang="en-US" sz="2800" dirty="0" err="1"/>
              <a:t>정하고난</a:t>
            </a:r>
            <a:r>
              <a:rPr lang="ko-KR" altLang="en-US" sz="2800" dirty="0"/>
              <a:t> 뒤 </a:t>
            </a:r>
            <a:r>
              <a:rPr lang="ko-KR" altLang="en-US" sz="2800" dirty="0" err="1"/>
              <a:t>할일</a:t>
            </a:r>
            <a:r>
              <a:rPr lang="en-US" altLang="ko-KR" sz="2800" dirty="0"/>
              <a:t>?</a:t>
            </a:r>
            <a:endParaRPr lang="ko-KR" altLang="en-US" sz="28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34CC4-7E64-45A6-BACD-ED54FFF32A6B}"/>
              </a:ext>
            </a:extLst>
          </p:cNvPr>
          <p:cNvSpPr txBox="1"/>
          <p:nvPr/>
        </p:nvSpPr>
        <p:spPr>
          <a:xfrm>
            <a:off x="4630401" y="1232667"/>
            <a:ext cx="370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/>
              <a:t>Model </a:t>
            </a:r>
            <a:r>
              <a:rPr lang="ko-KR" altLang="en-US" sz="2800" dirty="0"/>
              <a:t>정하기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7E5BC3-0CD9-42F2-8A3E-81A198AF35B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611514-E0C3-48AB-B205-22CC3B2C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17" y="3168120"/>
            <a:ext cx="5452038" cy="640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21CEFF-EAFD-44A1-AA9D-4E4D137A50CE}"/>
              </a:ext>
            </a:extLst>
          </p:cNvPr>
          <p:cNvSpPr txBox="1"/>
          <p:nvPr/>
        </p:nvSpPr>
        <p:spPr>
          <a:xfrm>
            <a:off x="6350832" y="3291779"/>
            <a:ext cx="3964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en-US" altLang="ko-KR" sz="1600"/>
              <a:t>input_dim</a:t>
            </a:r>
            <a:r>
              <a:rPr lang="ko-KR" altLang="en-US" sz="1600"/>
              <a:t> </a:t>
            </a:r>
            <a:r>
              <a:rPr lang="en-US" altLang="ko-KR" sz="1600"/>
              <a:t>=</a:t>
            </a:r>
            <a:r>
              <a:rPr lang="ko-KR" altLang="en-US" sz="1600"/>
              <a:t> </a:t>
            </a:r>
            <a:r>
              <a:rPr lang="en-US" altLang="ko-KR" sz="1600"/>
              <a:t>784,</a:t>
            </a:r>
            <a:r>
              <a:rPr lang="ko-KR" altLang="en-US" sz="1600"/>
              <a:t> </a:t>
            </a:r>
            <a:r>
              <a:rPr lang="en-US" altLang="ko-KR" sz="1600"/>
              <a:t>output_dim</a:t>
            </a:r>
            <a:r>
              <a:rPr lang="ko-KR" altLang="en-US" sz="1600"/>
              <a:t> </a:t>
            </a:r>
            <a:r>
              <a:rPr lang="en-US" altLang="ko-KR" sz="1600"/>
              <a:t>=</a:t>
            </a:r>
            <a:r>
              <a:rPr lang="ko-KR" altLang="en-US" sz="1600"/>
              <a:t> </a:t>
            </a:r>
            <a:r>
              <a:rPr lang="en-US" altLang="ko-KR" sz="1600"/>
              <a:t>10</a:t>
            </a:r>
            <a:endParaRPr lang="ko-KR" altLang="en-US" sz="160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A2A9DEF-BE42-4E71-B901-456E68E2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18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843738-4381-422B-BA9B-D18984936A9C}"/>
              </a:ext>
            </a:extLst>
          </p:cNvPr>
          <p:cNvSpPr txBox="1"/>
          <p:nvPr/>
        </p:nvSpPr>
        <p:spPr>
          <a:xfrm>
            <a:off x="2668250" y="1060052"/>
            <a:ext cx="733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/>
              <a:t>Hypothesis, Cost function, optimizer </a:t>
            </a:r>
            <a:r>
              <a:rPr lang="ko-KR" altLang="en-US" sz="2800" dirty="0"/>
              <a:t>결정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D7070-B939-4C89-AA34-53698C04F940}"/>
              </a:ext>
            </a:extLst>
          </p:cNvPr>
          <p:cNvSpPr txBox="1"/>
          <p:nvPr/>
        </p:nvSpPr>
        <p:spPr>
          <a:xfrm>
            <a:off x="314791" y="2079383"/>
            <a:ext cx="929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Hypothesis 		</a:t>
            </a:r>
            <a:r>
              <a:rPr lang="en-US" altLang="ko-KR" sz="2400">
                <a:sym typeface="Wingdings" panose="05000000000000000000" pitchFamily="2" charset="2"/>
              </a:rPr>
              <a:t></a:t>
            </a:r>
            <a:r>
              <a:rPr lang="en-US" altLang="ko-KR" sz="2400"/>
              <a:t> hypothesis = linear(X)</a:t>
            </a:r>
            <a:endParaRPr lang="ko-KR" altLang="en-US" sz="24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091A4-ED22-431C-BEC7-33A7A314DFA5}"/>
              </a:ext>
            </a:extLst>
          </p:cNvPr>
          <p:cNvSpPr txBox="1"/>
          <p:nvPr/>
        </p:nvSpPr>
        <p:spPr>
          <a:xfrm>
            <a:off x="314791" y="3013501"/>
            <a:ext cx="11047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Cost function	</a:t>
            </a:r>
            <a:r>
              <a:rPr lang="en-US" altLang="ko-KR" sz="2400" dirty="0">
                <a:sym typeface="Wingdings" panose="05000000000000000000" pitchFamily="2" charset="2"/>
              </a:rPr>
              <a:t> </a:t>
            </a:r>
            <a:r>
              <a:rPr lang="en-US" altLang="ko-KR" sz="2400" dirty="0" err="1">
                <a:sym typeface="Wingdings" panose="05000000000000000000" pitchFamily="2" charset="2"/>
              </a:rPr>
              <a:t>nn.CrossEntropyLoss</a:t>
            </a:r>
            <a:r>
              <a:rPr lang="en-US" altLang="ko-KR" sz="2400" dirty="0">
                <a:sym typeface="Wingdings" panose="05000000000000000000" pitchFamily="2" charset="2"/>
              </a:rPr>
              <a:t>().to(device)</a:t>
            </a:r>
          </a:p>
          <a:p>
            <a:pPr algn="l"/>
            <a:r>
              <a:rPr lang="en-US" altLang="ko-KR" sz="2400" dirty="0">
                <a:sym typeface="Wingdings" panose="05000000000000000000" pitchFamily="2" charset="2"/>
              </a:rPr>
              <a:t>			( </a:t>
            </a:r>
            <a:r>
              <a:rPr lang="en-US" altLang="ko-KR" sz="2400" dirty="0" err="1">
                <a:sym typeface="Wingdings" panose="05000000000000000000" pitchFamily="2" charset="2"/>
              </a:rPr>
              <a:t>F.cross_entropy</a:t>
            </a:r>
            <a:r>
              <a:rPr lang="en-US" altLang="ko-KR" sz="2400" dirty="0">
                <a:sym typeface="Wingdings" panose="05000000000000000000" pitchFamily="2" charset="2"/>
              </a:rPr>
              <a:t>()</a:t>
            </a:r>
            <a:r>
              <a:rPr lang="ko-KR" altLang="en-US" sz="2400" dirty="0">
                <a:sym typeface="Wingdings" panose="05000000000000000000" pitchFamily="2" charset="2"/>
              </a:rPr>
              <a:t>와 동일</a:t>
            </a:r>
            <a:r>
              <a:rPr lang="en-US" altLang="ko-KR" sz="2400" dirty="0">
                <a:sym typeface="Wingdings" panose="05000000000000000000" pitchFamily="2" charset="2"/>
              </a:rPr>
              <a:t>)</a:t>
            </a:r>
            <a:endParaRPr lang="ko-KR" altLang="en-US" sz="24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0D354-D4B1-441A-A895-E48CA4F5C838}"/>
              </a:ext>
            </a:extLst>
          </p:cNvPr>
          <p:cNvSpPr txBox="1"/>
          <p:nvPr/>
        </p:nvSpPr>
        <p:spPr>
          <a:xfrm>
            <a:off x="314792" y="5074673"/>
            <a:ext cx="1082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Optimizer		</a:t>
            </a:r>
            <a:r>
              <a:rPr lang="en-US" altLang="ko-KR" sz="2400" dirty="0">
                <a:sym typeface="Wingdings" panose="05000000000000000000" pitchFamily="2" charset="2"/>
              </a:rPr>
              <a:t> </a:t>
            </a:r>
            <a:r>
              <a:rPr lang="en-US" altLang="ko-KR" sz="2400" dirty="0" err="1">
                <a:sym typeface="Wingdings" panose="05000000000000000000" pitchFamily="2" charset="2"/>
              </a:rPr>
              <a:t>torch.optim.SGD</a:t>
            </a:r>
            <a:r>
              <a:rPr lang="en-US" altLang="ko-KR" sz="2400" dirty="0"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sym typeface="Wingdings" panose="05000000000000000000" pitchFamily="2" charset="2"/>
              </a:rPr>
              <a:t>linear.parameters</a:t>
            </a:r>
            <a:r>
              <a:rPr lang="en-US" altLang="ko-KR" sz="2400" dirty="0">
                <a:sym typeface="Wingdings" panose="05000000000000000000" pitchFamily="2" charset="2"/>
              </a:rPr>
              <a:t>(), </a:t>
            </a:r>
            <a:r>
              <a:rPr lang="en-US" altLang="ko-KR" sz="2400" dirty="0" err="1">
                <a:sym typeface="Wingdings" panose="05000000000000000000" pitchFamily="2" charset="2"/>
              </a:rPr>
              <a:t>lr</a:t>
            </a:r>
            <a:r>
              <a:rPr lang="en-US" altLang="ko-KR" sz="2400" dirty="0">
                <a:sym typeface="Wingdings" panose="05000000000000000000" pitchFamily="2" charset="2"/>
              </a:rPr>
              <a:t>=0.1)</a:t>
            </a:r>
            <a:endParaRPr lang="ko-KR" altLang="en-US" sz="2400" dirty="0" err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0B27EF-E859-4A94-96E0-A4036EDE71B7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59F62E-A814-4BBB-A0E6-DE3A4C68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82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FABBB7-0557-488F-A342-A1BEEC0A5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7" y="2244485"/>
            <a:ext cx="5630115" cy="4464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E61A44-199D-4F30-8FC4-924CBD11F1F3}"/>
              </a:ext>
            </a:extLst>
          </p:cNvPr>
          <p:cNvSpPr txBox="1"/>
          <p:nvPr/>
        </p:nvSpPr>
        <p:spPr>
          <a:xfrm>
            <a:off x="3283670" y="3030162"/>
            <a:ext cx="5396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>
                <a:sym typeface="Wingdings" panose="05000000000000000000" pitchFamily="2" charset="2"/>
              </a:rPr>
              <a:t> </a:t>
            </a:r>
            <a:r>
              <a:rPr lang="en-US" altLang="ko-KR" sz="1200" b="1" dirty="0" err="1">
                <a:sym typeface="Wingdings" panose="05000000000000000000" pitchFamily="2" charset="2"/>
              </a:rPr>
              <a:t>DataLoader</a:t>
            </a:r>
            <a:r>
              <a:rPr lang="ko-KR" altLang="en-US" sz="1200" b="1" dirty="0">
                <a:sym typeface="Wingdings" panose="05000000000000000000" pitchFamily="2" charset="2"/>
              </a:rPr>
              <a:t>로부터 </a:t>
            </a:r>
            <a:r>
              <a:rPr lang="en-US" altLang="ko-KR" sz="1200" b="1" dirty="0">
                <a:sym typeface="Wingdings" panose="05000000000000000000" pitchFamily="2" charset="2"/>
              </a:rPr>
              <a:t>X, Y</a:t>
            </a:r>
            <a:r>
              <a:rPr lang="ko-KR" altLang="en-US" sz="1200" b="1" dirty="0">
                <a:sym typeface="Wingdings" panose="05000000000000000000" pitchFamily="2" charset="2"/>
              </a:rPr>
              <a:t>를 리턴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49E7D-C846-4F7D-8DAC-24CB1215E32C}"/>
              </a:ext>
            </a:extLst>
          </p:cNvPr>
          <p:cNvSpPr txBox="1"/>
          <p:nvPr/>
        </p:nvSpPr>
        <p:spPr>
          <a:xfrm>
            <a:off x="3283670" y="3529101"/>
            <a:ext cx="563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>
                <a:sym typeface="Wingdings" panose="05000000000000000000" pitchFamily="2" charset="2"/>
              </a:rPr>
              <a:t> </a:t>
            </a:r>
            <a:r>
              <a:rPr lang="en-US" altLang="ko-KR" sz="1200" b="1"/>
              <a:t>(</a:t>
            </a:r>
            <a:r>
              <a:rPr lang="ko-KR" altLang="en-US" sz="1200" b="1"/>
              <a:t>배치 크기 </a:t>
            </a:r>
            <a:r>
              <a:rPr lang="en-US" altLang="ko-KR" sz="1200" b="1"/>
              <a:t>* 1 * 28 * 28) </a:t>
            </a:r>
            <a:r>
              <a:rPr lang="en-US" altLang="ko-KR" sz="1200" b="1">
                <a:sym typeface="Wingdings" panose="05000000000000000000" pitchFamily="2" charset="2"/>
              </a:rPr>
              <a:t> (</a:t>
            </a:r>
            <a:r>
              <a:rPr lang="ko-KR" altLang="en-US" sz="1200" b="1">
                <a:sym typeface="Wingdings" panose="05000000000000000000" pitchFamily="2" charset="2"/>
              </a:rPr>
              <a:t>배치크기 </a:t>
            </a:r>
            <a:r>
              <a:rPr lang="en-US" altLang="ko-KR" sz="1200" b="1">
                <a:sym typeface="Wingdings" panose="05000000000000000000" pitchFamily="2" charset="2"/>
              </a:rPr>
              <a:t>* 784)</a:t>
            </a:r>
            <a:endParaRPr lang="ko-KR" altLang="en-US" sz="1200" b="1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C8E7D2-1C36-4B68-9FAD-5D5C1409EB94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B805C3-7244-4726-A606-0EAB258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07" y="935004"/>
            <a:ext cx="3972479" cy="447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BC3773-A1CD-4BFD-9EA2-CAEF2280D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07" y="1498741"/>
            <a:ext cx="6554115" cy="571580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52ADA493-C6D7-4BC2-9504-77E7E112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95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28552D-BB46-45DF-9F96-8BBDFFBA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2" y="1526427"/>
            <a:ext cx="7742858" cy="424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89126-3C44-4531-B58B-95423D390828}"/>
              </a:ext>
            </a:extLst>
          </p:cNvPr>
          <p:cNvSpPr txBox="1"/>
          <p:nvPr/>
        </p:nvSpPr>
        <p:spPr>
          <a:xfrm>
            <a:off x="5195478" y="1870744"/>
            <a:ext cx="5402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>
                <a:sym typeface="Wingdings" panose="05000000000000000000" pitchFamily="2" charset="2"/>
              </a:rPr>
              <a:t> </a:t>
            </a:r>
            <a:r>
              <a:rPr lang="en-US" altLang="ko-KR" sz="1200" b="1"/>
              <a:t>test data</a:t>
            </a:r>
            <a:r>
              <a:rPr lang="ko-KR" altLang="en-US" sz="1200" b="1"/>
              <a:t>도 </a:t>
            </a:r>
            <a:r>
              <a:rPr lang="en-US" altLang="ko-KR" sz="1200" b="1"/>
              <a:t>(</a:t>
            </a:r>
            <a:r>
              <a:rPr lang="ko-KR" altLang="en-US" sz="1200" b="1"/>
              <a:t>배치 크기</a:t>
            </a:r>
            <a:r>
              <a:rPr lang="en-US" altLang="ko-KR" sz="1200" b="1"/>
              <a:t>, 784)</a:t>
            </a:r>
            <a:r>
              <a:rPr lang="ko-KR" altLang="en-US" sz="1200" b="1"/>
              <a:t>로 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57D79-ADB2-4599-AACE-38BD252742B0}"/>
              </a:ext>
            </a:extLst>
          </p:cNvPr>
          <p:cNvSpPr txBox="1"/>
          <p:nvPr/>
        </p:nvSpPr>
        <p:spPr>
          <a:xfrm>
            <a:off x="8732939" y="2446638"/>
            <a:ext cx="2684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/>
              <a:t>torch.argmax() </a:t>
            </a:r>
            <a:r>
              <a:rPr lang="ko-KR" altLang="en-US" sz="1600" b="1"/>
              <a:t>간단 예제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751CFD-3D91-4F77-97D2-C1CF108DC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557" y="2844890"/>
            <a:ext cx="3762900" cy="216247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CA102B8-9BA7-4AF6-B8D0-4D3FB72EA9A4}"/>
              </a:ext>
            </a:extLst>
          </p:cNvPr>
          <p:cNvCxnSpPr>
            <a:cxnSpLocks/>
          </p:cNvCxnSpPr>
          <p:nvPr/>
        </p:nvCxnSpPr>
        <p:spPr>
          <a:xfrm flipV="1">
            <a:off x="4681057" y="2676088"/>
            <a:ext cx="3951215" cy="10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58FF9B6-77E5-4CD7-88FF-62363C348041}"/>
              </a:ext>
            </a:extLst>
          </p:cNvPr>
          <p:cNvCxnSpPr/>
          <p:nvPr/>
        </p:nvCxnSpPr>
        <p:spPr>
          <a:xfrm flipV="1">
            <a:off x="5033394" y="2676088"/>
            <a:ext cx="3598878" cy="2331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FAB1E6-27EF-4E46-BF09-EF09A9532EB7}"/>
              </a:ext>
            </a:extLst>
          </p:cNvPr>
          <p:cNvSpPr txBox="1"/>
          <p:nvPr/>
        </p:nvSpPr>
        <p:spPr>
          <a:xfrm>
            <a:off x="3533163" y="3649129"/>
            <a:ext cx="5125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>
                <a:sym typeface="Wingdings" panose="05000000000000000000" pitchFamily="2" charset="2"/>
              </a:rPr>
              <a:t> 0 ~ len(mnist_test) – 1 </a:t>
            </a:r>
            <a:r>
              <a:rPr lang="ko-KR" altLang="en-US" sz="1200" b="1">
                <a:sym typeface="Wingdings" panose="05000000000000000000" pitchFamily="2" charset="2"/>
              </a:rPr>
              <a:t>중 </a:t>
            </a:r>
            <a:r>
              <a:rPr lang="en-US" altLang="ko-KR" sz="1200" b="1">
                <a:sym typeface="Wingdings" panose="05000000000000000000" pitchFamily="2" charset="2"/>
              </a:rPr>
              <a:t>random</a:t>
            </a:r>
            <a:r>
              <a:rPr lang="ko-KR" altLang="en-US" sz="1200" b="1">
                <a:sym typeface="Wingdings" panose="05000000000000000000" pitchFamily="2" charset="2"/>
              </a:rPr>
              <a:t>으로 하나 선택</a:t>
            </a:r>
            <a:endParaRPr lang="ko-KR" altLang="en-US" sz="12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EB5F8F-AFD5-4E3C-BC52-60880D62CFBE}"/>
              </a:ext>
            </a:extLst>
          </p:cNvPr>
          <p:cNvSpPr txBox="1"/>
          <p:nvPr/>
        </p:nvSpPr>
        <p:spPr>
          <a:xfrm>
            <a:off x="5502183" y="3985826"/>
            <a:ext cx="4553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>
                <a:sym typeface="Wingdings" panose="05000000000000000000" pitchFamily="2" charset="2"/>
              </a:rPr>
              <a:t> </a:t>
            </a:r>
            <a:r>
              <a:rPr lang="en-US" altLang="ko-KR" sz="1100" b="1"/>
              <a:t>r</a:t>
            </a:r>
            <a:r>
              <a:rPr lang="ko-KR" altLang="en-US" sz="1100" b="1"/>
              <a:t>번째 </a:t>
            </a:r>
            <a:r>
              <a:rPr lang="en-US" altLang="ko-KR" sz="1100" b="1"/>
              <a:t>test data </a:t>
            </a:r>
            <a:r>
              <a:rPr lang="ko-KR" altLang="en-US" sz="1100" b="1"/>
              <a:t>샘플을 </a:t>
            </a:r>
            <a:r>
              <a:rPr lang="en-US" altLang="ko-KR" sz="1100" b="1"/>
              <a:t>(</a:t>
            </a:r>
            <a:r>
              <a:rPr lang="ko-KR" altLang="en-US" sz="1100" b="1"/>
              <a:t>배치 크기</a:t>
            </a:r>
            <a:r>
              <a:rPr lang="en-US" altLang="ko-KR" sz="1100" b="1"/>
              <a:t>, 784)</a:t>
            </a:r>
            <a:r>
              <a:rPr lang="ko-KR" altLang="en-US" sz="1100" b="1"/>
              <a:t>로 변환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9DB1FEB-9228-4718-81A5-73F4863C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11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5C2541-541E-49A9-8090-3EDE98F5C269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4. Softmax Regression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651F53-3DE6-4B14-8C99-4709D79AB2EE}"/>
              </a:ext>
            </a:extLst>
          </p:cNvPr>
          <p:cNvSpPr txBox="1"/>
          <p:nvPr/>
        </p:nvSpPr>
        <p:spPr>
          <a:xfrm>
            <a:off x="5578679" y="2969702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/>
              <a:t>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02AE08-F5E2-409C-86F7-908F7436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6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9D1038-3B04-4720-8B0A-689E4259EE4D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1. Tensor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06465-442A-48AC-83C4-6B9AAAAF1EBC}"/>
              </a:ext>
            </a:extLst>
          </p:cNvPr>
          <p:cNvSpPr txBox="1"/>
          <p:nvPr/>
        </p:nvSpPr>
        <p:spPr>
          <a:xfrm>
            <a:off x="212755" y="964194"/>
            <a:ext cx="681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/>
              <a:t>Broadcasting</a:t>
            </a:r>
          </a:p>
          <a:p>
            <a:pPr algn="l"/>
            <a:r>
              <a:rPr lang="en-US" altLang="ko-KR" sz="1600"/>
              <a:t>  </a:t>
            </a:r>
            <a:r>
              <a:rPr lang="en-US" altLang="ko-KR" sz="1600">
                <a:sym typeface="Wingdings" panose="05000000000000000000" pitchFamily="2" charset="2"/>
              </a:rPr>
              <a:t></a:t>
            </a:r>
            <a:r>
              <a:rPr lang="en-US" altLang="ko-KR" sz="1600"/>
              <a:t> </a:t>
            </a:r>
            <a:r>
              <a:rPr lang="ko-KR" altLang="en-US" sz="1600"/>
              <a:t>배열의 크기가 달라도 자동으로 맞춰서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7C5CB8-4C70-4B5C-B452-FF7CAD83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55" y="1923210"/>
            <a:ext cx="7972520" cy="470249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8EAE0B-B676-46D7-9DA2-4E81E781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48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9D1038-3B04-4720-8B0A-689E4259EE4D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1. Tensor</a:t>
            </a:r>
            <a:endParaRPr lang="ko-KR" altLang="en-US" sz="28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DF62E-DC81-44FF-94C0-222B15488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67"/>
          <a:stretch/>
        </p:blipFill>
        <p:spPr>
          <a:xfrm>
            <a:off x="324570" y="2309260"/>
            <a:ext cx="6653805" cy="31523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F196C3-0A77-413D-8087-F3132256E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34" r="29933"/>
          <a:stretch/>
        </p:blipFill>
        <p:spPr>
          <a:xfrm>
            <a:off x="6224562" y="2309260"/>
            <a:ext cx="5723023" cy="3152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B8A3F2-66E8-490F-97F0-12276FDC698A}"/>
              </a:ext>
            </a:extLst>
          </p:cNvPr>
          <p:cNvSpPr txBox="1"/>
          <p:nvPr/>
        </p:nvSpPr>
        <p:spPr>
          <a:xfrm>
            <a:off x="8587398" y="4774720"/>
            <a:ext cx="175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>
                <a:solidFill>
                  <a:srgbClr val="FF0000"/>
                </a:solidFill>
              </a:rPr>
              <a:t>Multiplication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97B6A-626E-470B-8712-0B972CF69AD2}"/>
              </a:ext>
            </a:extLst>
          </p:cNvPr>
          <p:cNvSpPr txBox="1"/>
          <p:nvPr/>
        </p:nvSpPr>
        <p:spPr>
          <a:xfrm>
            <a:off x="8163265" y="3700778"/>
            <a:ext cx="259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>
                <a:solidFill>
                  <a:srgbClr val="FF0000"/>
                </a:solidFill>
              </a:rPr>
              <a:t>Matrix Multiplication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EABA71-F3B1-4B80-A840-FECD80152F65}"/>
              </a:ext>
            </a:extLst>
          </p:cNvPr>
          <p:cNvSpPr txBox="1"/>
          <p:nvPr/>
        </p:nvSpPr>
        <p:spPr>
          <a:xfrm>
            <a:off x="324569" y="1053962"/>
            <a:ext cx="972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/>
              <a:t>Matrix Multiplication ( m1.matmul(m2) ) : </a:t>
            </a:r>
            <a:r>
              <a:rPr lang="ko-KR" altLang="en-US" sz="2000"/>
              <a:t>행렬 곱셈</a:t>
            </a:r>
            <a:endParaRPr lang="en-US" altLang="ko-KR" sz="2000"/>
          </a:p>
          <a:p>
            <a:pPr algn="l"/>
            <a:r>
              <a:rPr lang="en-US" altLang="ko-KR" sz="2000"/>
              <a:t>Multiplication ( m1.mul(m2) )		  : broadcasting </a:t>
            </a:r>
            <a:r>
              <a:rPr lang="ko-KR" altLang="en-US" sz="2000"/>
              <a:t>하여 </a:t>
            </a:r>
            <a:r>
              <a:rPr lang="en-US" altLang="ko-KR" sz="2000"/>
              <a:t>element</a:t>
            </a:r>
            <a:r>
              <a:rPr lang="ko-KR" altLang="en-US" sz="2000"/>
              <a:t>끼리 곱셈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528E89-7B9D-4DA4-86EF-815888DF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24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9D1038-3B04-4720-8B0A-689E4259EE4D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1. Tensor</a:t>
            </a:r>
            <a:endParaRPr lang="ko-KR" altLang="en-US" sz="2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CA68C-520D-4AF3-BCF6-5639FC52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865"/>
            <a:ext cx="6159455" cy="558113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B79F0-0434-4D5B-95BC-488E01C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2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9D1038-3B04-4720-8B0A-689E4259EE4D}"/>
              </a:ext>
            </a:extLst>
          </p:cNvPr>
          <p:cNvSpPr/>
          <p:nvPr/>
        </p:nvSpPr>
        <p:spPr>
          <a:xfrm>
            <a:off x="0" y="0"/>
            <a:ext cx="12192000" cy="713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/>
              <a:t>Part 1. Tensor</a:t>
            </a:r>
            <a:endParaRPr lang="ko-KR" alt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DCFEA-999C-4A2C-A52A-71092501A3B7}"/>
              </a:ext>
            </a:extLst>
          </p:cNvPr>
          <p:cNvSpPr txBox="1"/>
          <p:nvPr/>
        </p:nvSpPr>
        <p:spPr>
          <a:xfrm>
            <a:off x="922789" y="997952"/>
            <a:ext cx="470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/>
              <a:t>Squeeze</a:t>
            </a:r>
            <a:endParaRPr lang="ko-KR" altLang="en-US" sz="2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BC4D4-D127-49E3-99B5-0F67A5B1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47" y="1806060"/>
            <a:ext cx="9521505" cy="37512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DBA627-90A6-4B52-A4AC-61CEE508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55E2-B710-48BE-A2E7-D467DAE32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75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2833</Words>
  <Application>Microsoft Office PowerPoint</Application>
  <PresentationFormat>와이드스크린</PresentationFormat>
  <Paragraphs>474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-apple-system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신찬용</dc:creator>
  <cp:lastModifiedBy>신찬용</cp:lastModifiedBy>
  <cp:revision>44</cp:revision>
  <dcterms:created xsi:type="dcterms:W3CDTF">2021-01-22T05:17:02Z</dcterms:created>
  <dcterms:modified xsi:type="dcterms:W3CDTF">2021-02-02T06:11:27Z</dcterms:modified>
</cp:coreProperties>
</file>